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CCD6E0"/>
    <a:srgbClr val="FFCC00"/>
    <a:srgbClr val="8C0000"/>
    <a:srgbClr val="626000"/>
    <a:srgbClr val="FF9933"/>
    <a:srgbClr val="80808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4710" autoAdjust="0"/>
  </p:normalViewPr>
  <p:slideViewPr>
    <p:cSldViewPr snapToGrid="0">
      <p:cViewPr varScale="1">
        <p:scale>
          <a:sx n="71" d="100"/>
          <a:sy n="71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B401CC86-8121-43A5-94FA-2C30ACE8BA9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57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8357023-B334-425E-881E-7473048D38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42793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357023-B334-425E-881E-7473048D3870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5249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357023-B334-425E-881E-7473048D3870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357023-B334-425E-881E-7473048D3870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268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357023-B334-425E-881E-7473048D3870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572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-berlin.de/ffu" TargetMode="External"/><Relationship Id="rId2" Type="http://schemas.openxmlformats.org/officeDocument/2006/relationships/hyperlink" Target="mailto:jacob@zedat.fu-berlin.de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pPr lvl="0"/>
            <a:r>
              <a:rPr lang="de-DE" noProof="0" dirty="0" smtClean="0"/>
              <a:t>Untertitel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de-DE" noProof="0" dirty="0" smtClean="0"/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b="1"/>
            </a:lvl1pPr>
          </a:lstStyle>
          <a:p>
            <a:r>
              <a:rPr lang="de-DE"/>
              <a:t>Fachbereich, Titel, Datum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60350" y="295275"/>
            <a:ext cx="4321175" cy="80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</a:rPr>
              <a:t>Dr. Klaus Jacob</a:t>
            </a:r>
            <a:endParaRPr lang="de-DE" sz="1000" b="1" dirty="0">
              <a:solidFill>
                <a:srgbClr val="5F5F5F"/>
              </a:solidFill>
              <a:cs typeface="Arial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</a:rPr>
              <a:t>Forschungszentrum für Umweltpolitik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</a:rPr>
              <a:t>Freie Universität Berlin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  <a:hlinkClick r:id="rId2"/>
              </a:rPr>
              <a:t>jacob@zedat.fu-berlin.de</a:t>
            </a:r>
            <a:endParaRPr lang="de-DE" sz="1000" b="1" dirty="0" smtClean="0">
              <a:solidFill>
                <a:srgbClr val="5F5F5F"/>
              </a:solidFill>
              <a:cs typeface="Arial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  <a:hlinkClick r:id="rId3"/>
              </a:rPr>
              <a:t>www.fu-berlin.de/ffu</a:t>
            </a:r>
            <a:r>
              <a:rPr lang="de-DE" sz="1000" b="1" dirty="0" smtClean="0">
                <a:solidFill>
                  <a:srgbClr val="5F5F5F"/>
                </a:solidFill>
                <a:cs typeface="Arial" charset="0"/>
              </a:rPr>
              <a:t> </a:t>
            </a:r>
            <a:endParaRPr lang="de-DE" sz="1000" b="1" dirty="0">
              <a:solidFill>
                <a:srgbClr val="5F5F5F"/>
              </a:solidFill>
              <a:cs typeface="Arial" charset="0"/>
            </a:endParaRP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pic>
        <p:nvPicPr>
          <p:cNvPr id="45066" name="Picture 10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3738"/>
            <a:ext cx="2486826" cy="170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1299494"/>
            <a:ext cx="6588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251582367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6017999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  <p:pic>
        <p:nvPicPr>
          <p:cNvPr id="5" name="Picture 35" descr="FFU-Logo-Neu-Small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14" y="171006"/>
            <a:ext cx="66357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1358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88780541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96469349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415236985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5754431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84693464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089288768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41012003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2781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36CBC729-83F3-4B98-84A9-0CC9804F5FDF}" type="slidenum">
              <a:rPr lang="de-DE" sz="1000" b="1">
                <a:solidFill>
                  <a:srgbClr val="5F5F5F"/>
                </a:solidFill>
              </a:rPr>
              <a:pPr algn="r">
                <a:defRPr/>
              </a:pPr>
              <a:t>‹Nr.›</a:t>
            </a:fld>
            <a:endParaRPr lang="de-DE" sz="1000" b="1">
              <a:solidFill>
                <a:srgbClr val="5F5F5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294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5F5F5F"/>
                </a:solidFill>
              </a:defRPr>
            </a:lvl1pPr>
          </a:lstStyle>
          <a:p>
            <a:r>
              <a:rPr lang="de-DE"/>
              <a:t>Titel, Datum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</p:sldLayoutIdLst>
  <p:transition spd="slow"/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Governance of Responsibility of Research and Innovation</a:t>
            </a: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GREAT Workshop organized by the Research Center, Meaning, Ethics, Society</a:t>
            </a:r>
          </a:p>
          <a:p>
            <a:r>
              <a:rPr lang="en-US" dirty="0" smtClean="0"/>
              <a:t>University Paris Descartes – April 23, 2013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of Responsibility: The Demand side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Expectations and preferences of society: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Gadgets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Uniformity of science 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Plurality of values 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Opportunities</a:t>
            </a:r>
            <a:r>
              <a:rPr lang="en-US" dirty="0" smtClean="0"/>
              <a:t>, willingness and abilities to become engaged in scientific inquiries</a:t>
            </a:r>
          </a:p>
          <a:p>
            <a:endParaRPr lang="en-US" dirty="0" smtClean="0"/>
          </a:p>
          <a:p>
            <a:r>
              <a:rPr lang="en-US" dirty="0" smtClean="0"/>
              <a:t>Expectations and preferences of decision makers: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Speaking truth to power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Diversity of science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Constraints in terms of time, budgets, openness to alternatives  </a:t>
            </a:r>
          </a:p>
          <a:p>
            <a:endParaRPr lang="en-US" dirty="0" smtClean="0"/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Demand side RRI policies needed</a:t>
            </a:r>
            <a:r>
              <a:rPr lang="en-US" dirty="0" smtClean="0"/>
              <a:t>?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For both, the supply as well as the demand for research and innovation: What is the added value of a generic concept of RRI?</a:t>
            </a:r>
            <a:endParaRPr lang="en-US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5514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de-DE"/>
              <a:t>Titel, Datum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Responsibility</a:t>
            </a:r>
            <a:r>
              <a:rPr lang="de-DE" dirty="0" smtClean="0"/>
              <a:t> a Problem in Research?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 smtClean="0"/>
              <a:t>It is a characteristics </a:t>
            </a:r>
            <a:r>
              <a:rPr lang="en-US" dirty="0" smtClean="0"/>
              <a:t>and achievement of </a:t>
            </a:r>
            <a:r>
              <a:rPr lang="en-US" dirty="0" smtClean="0"/>
              <a:t>modern time that research should be free of constraints from </a:t>
            </a:r>
            <a:r>
              <a:rPr lang="en-US" dirty="0" smtClean="0"/>
              <a:t>power and driven only by </a:t>
            </a:r>
            <a:r>
              <a:rPr lang="en-US" dirty="0" err="1" smtClean="0"/>
              <a:t>curiousity</a:t>
            </a:r>
            <a:r>
              <a:rPr lang="en-US" dirty="0" smtClean="0"/>
              <a:t> 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Limitations justified if individual rights are affected (e.g. testing of medicine, data protection</a:t>
            </a:r>
            <a:r>
              <a:rPr lang="en-US" dirty="0" smtClean="0"/>
              <a:t>) </a:t>
            </a:r>
          </a:p>
          <a:p>
            <a:pPr marL="342900" indent="-342900">
              <a:buAutoNum type="arabicParenR"/>
            </a:pPr>
            <a:r>
              <a:rPr lang="en-US" dirty="0" smtClean="0"/>
              <a:t>Beyond these immediate impacts, science is expected to create options: for business as well as for society. 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Expectations from funding agencies: Knowledge based economy,  creation of growth, policy relevant science, meeting the grand societal challenges, </a:t>
            </a:r>
            <a:r>
              <a:rPr lang="en-US" dirty="0" smtClean="0"/>
              <a:t>… 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Resulting in requirements to demonstrate the impact of research funding </a:t>
            </a:r>
            <a:r>
              <a:rPr lang="en-US" dirty="0" smtClean="0"/>
              <a:t>and in a variety of concepts of responsible research: post normal science, sustainability science</a:t>
            </a:r>
            <a:r>
              <a:rPr lang="en-US" smtClean="0"/>
              <a:t>, etc.  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But: expectations are not met, because: </a:t>
            </a:r>
          </a:p>
          <a:p>
            <a:pPr marL="641350" lvl="1" indent="-285750"/>
            <a:r>
              <a:rPr lang="en-US" dirty="0" smtClean="0"/>
              <a:t>No rewards for responsibility in scientific </a:t>
            </a:r>
            <a:r>
              <a:rPr lang="en-US" dirty="0" smtClean="0"/>
              <a:t>careers</a:t>
            </a:r>
            <a:endParaRPr lang="en-US" dirty="0" smtClean="0"/>
          </a:p>
          <a:p>
            <a:pPr marL="641350" lvl="1" indent="-285750"/>
            <a:r>
              <a:rPr lang="en-US" dirty="0" smtClean="0"/>
              <a:t>Lack of training </a:t>
            </a:r>
          </a:p>
          <a:p>
            <a:pPr marL="641350" lvl="1" indent="-285750"/>
            <a:r>
              <a:rPr lang="en-US" dirty="0" smtClean="0"/>
              <a:t>Academic and market opportunities prevail in the assessment of research </a:t>
            </a:r>
          </a:p>
          <a:p>
            <a:pPr marL="641350" lvl="1" indent="-285750"/>
            <a:r>
              <a:rPr lang="en-US" dirty="0" smtClean="0"/>
              <a:t>Stakeholder consultation in research is not rewarded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Responsibility</a:t>
            </a:r>
            <a:r>
              <a:rPr lang="de-DE" dirty="0"/>
              <a:t> a Problem in </a:t>
            </a:r>
            <a:r>
              <a:rPr lang="de-DE" dirty="0" smtClean="0"/>
              <a:t>Innovation?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 smtClean="0"/>
              <a:t>Contested innovation: technical and economic feasible, large investments undertaken, but contested on the basis of security, social, privacy, ethical concerns</a:t>
            </a:r>
          </a:p>
          <a:p>
            <a:pPr marL="342900" indent="-342900">
              <a:buAutoNum type="arabicParenR"/>
            </a:pPr>
            <a:r>
              <a:rPr lang="en-US" dirty="0" smtClean="0"/>
              <a:t>Successful innovation: serving societal needs, solving problems and opening market opportunities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Unattendend</a:t>
            </a:r>
            <a:r>
              <a:rPr lang="en-US" dirty="0" smtClean="0"/>
              <a:t> fields of innovation: No immediate economic return, but social needs </a:t>
            </a:r>
          </a:p>
          <a:p>
            <a:r>
              <a:rPr lang="en-US" dirty="0" smtClean="0"/>
              <a:t>Why: </a:t>
            </a:r>
          </a:p>
          <a:p>
            <a:pPr marL="641350" lvl="1" indent="-285750"/>
            <a:r>
              <a:rPr lang="en-US" dirty="0" smtClean="0"/>
              <a:t>Dominance of price signals and economic incentives for innovation and their evaluation </a:t>
            </a:r>
          </a:p>
          <a:p>
            <a:pPr marL="641350" lvl="1" indent="-285750"/>
            <a:r>
              <a:rPr lang="en-US" dirty="0" smtClean="0"/>
              <a:t>Lack of training </a:t>
            </a:r>
          </a:p>
          <a:p>
            <a:pPr marL="641350" lvl="1" indent="-285750"/>
            <a:r>
              <a:rPr lang="en-US" dirty="0" smtClean="0"/>
              <a:t>Rare involvement of stakeholder in the innovation process </a:t>
            </a:r>
          </a:p>
          <a:p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 </a:t>
            </a:r>
          </a:p>
          <a:p>
            <a:endParaRPr lang="de-DE" dirty="0"/>
          </a:p>
          <a:p>
            <a:pPr marL="641350" lvl="1" indent="-285750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93018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Actors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responsibilities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 smtClean="0"/>
              <a:t>Funding agencies (Europe, Member States, private funders): seeking legitimacy for their funding, funding awarded for excellent research or profitable innovation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Individual researcher: achieving publications, citations, promotion in scientific careers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Researchers associations: defining criteria for evaluation and promotion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Universities: promotion of researcher, teaching of young scientists and engineers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Public and private research </a:t>
            </a:r>
            <a:r>
              <a:rPr lang="en-US" dirty="0" err="1" smtClean="0"/>
              <a:t>organisations</a:t>
            </a:r>
            <a:r>
              <a:rPr lang="en-US" dirty="0" smtClean="0"/>
              <a:t>: Strategic planning of research, promotion of researcher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Firms: investing in profitable innovation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Across different levels 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High degree of fragmentation and individual responsibility 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Top down problem solving not an option 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4603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Governance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4272" y="1444438"/>
            <a:ext cx="8642350" cy="4862513"/>
          </a:xfrm>
        </p:spPr>
        <p:txBody>
          <a:bodyPr/>
          <a:lstStyle/>
          <a:p>
            <a:pPr marL="285750" indent="-285750">
              <a:buFont typeface="Symbol"/>
              <a:buChar char="Þ"/>
            </a:pPr>
            <a:r>
              <a:rPr lang="en-US" dirty="0" smtClean="0"/>
              <a:t>Steering, regulating individual </a:t>
            </a:r>
            <a:r>
              <a:rPr lang="en-US" dirty="0" err="1" smtClean="0"/>
              <a:t>behaviour</a:t>
            </a:r>
            <a:r>
              <a:rPr lang="en-US" dirty="0" smtClean="0"/>
              <a:t> and provision of public goods by means of collective action not only from Government but also from private sector and civil society 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Narrow understanding of governance: inclusion of non-state actors in regulation 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Wide understanding: any kind of political regulation/ management of interdependencies regardless of type of actor. 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Refers to structures and process of rule making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Including non state actors (government with society) 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Development of structures for regulation in international relations (governance without government)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Increasing importance of multilevel systems (multilevel governance)</a:t>
            </a:r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New modes of governance: Policy making without legislation 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Self regulation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Co-design of regulation 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Delegated regulation </a:t>
            </a:r>
          </a:p>
          <a:p>
            <a:pPr marL="641350" lvl="1" indent="-285750">
              <a:buFont typeface="Symbol"/>
              <a:buChar char="Þ"/>
            </a:pPr>
            <a:r>
              <a:rPr lang="en-US" sz="1600" dirty="0" smtClean="0"/>
              <a:t>Open Method of Coordination: Implementation by publication, reputation mechanisms and learning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5550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Governance</a:t>
            </a:r>
            <a:r>
              <a:rPr lang="de-DE" dirty="0" smtClean="0"/>
              <a:t>: Potentials, </a:t>
            </a:r>
            <a:r>
              <a:rPr lang="de-DE" dirty="0" err="1" smtClean="0"/>
              <a:t>Principles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Problems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Potentials: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Efficiency and Effectiveness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Utilizing top down regulation, markets and networks and their combinations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Regaining capabilities for action</a:t>
            </a:r>
          </a:p>
          <a:p>
            <a:r>
              <a:rPr lang="en-US" dirty="0" smtClean="0"/>
              <a:t>Principles: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Responsibility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Accountability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Transparency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Fairness</a:t>
            </a:r>
          </a:p>
          <a:p>
            <a:r>
              <a:rPr lang="en-US" dirty="0" smtClean="0"/>
              <a:t>Problems: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Risk of capture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Dominance of market conform solutions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5945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Governance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Responsibility</a:t>
            </a:r>
            <a:r>
              <a:rPr lang="de-DE" dirty="0" smtClean="0"/>
              <a:t>: </a:t>
            </a:r>
            <a:r>
              <a:rPr lang="de-DE" dirty="0" err="1" smtClean="0"/>
              <a:t>Discourses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452282"/>
            <a:ext cx="8642350" cy="5029481"/>
          </a:xfrm>
        </p:spPr>
        <p:txBody>
          <a:bodyPr/>
          <a:lstStyle/>
          <a:p>
            <a:r>
              <a:rPr lang="en-US" dirty="0" smtClean="0"/>
              <a:t>Framing the discourse and scoping the challenge: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Problem and its drivers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Responsible actors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Potential solutions</a:t>
            </a:r>
          </a:p>
          <a:p>
            <a:r>
              <a:rPr lang="en-US" dirty="0" smtClean="0"/>
              <a:t>Problems: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Ethical aspects are insufficiently considered because of lack of training</a:t>
            </a:r>
          </a:p>
          <a:p>
            <a:r>
              <a:rPr lang="en-US" dirty="0" smtClean="0"/>
              <a:t>Vs.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Research is geared either towards excellence or marketability, neglecting (non-marketed) societal needs which is reflected in the evaluation of research, innovation and the promotion of individual </a:t>
            </a:r>
            <a:r>
              <a:rPr lang="en-US" dirty="0" smtClean="0"/>
              <a:t>researcher. </a:t>
            </a:r>
            <a:endParaRPr lang="en-US" dirty="0" smtClean="0"/>
          </a:p>
          <a:p>
            <a:r>
              <a:rPr lang="en-US" dirty="0" smtClean="0"/>
              <a:t>Actors and solutions: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Researchers, their associations and universities: training, checklists, additional funding</a:t>
            </a:r>
          </a:p>
          <a:p>
            <a:r>
              <a:rPr lang="en-US" dirty="0" smtClean="0"/>
              <a:t>Vs.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Systems of research and systems of innovation: development of a third objective of research and innovation: mainstreaming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14581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of Responsibility: Structures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Down: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Additional Funding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Further specification of impact criteria and strengthening implementation </a:t>
            </a:r>
          </a:p>
          <a:p>
            <a:r>
              <a:rPr lang="en-US" dirty="0" smtClean="0"/>
              <a:t>Market based: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Developing a norm for innovation management with explicit consideration of ethical aspects/societal needs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Voluntary codes of conduct </a:t>
            </a:r>
          </a:p>
          <a:p>
            <a:r>
              <a:rPr lang="en-US" dirty="0" smtClean="0"/>
              <a:t>Networks: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Platform for research policies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Platform for funders + public funded research </a:t>
            </a:r>
            <a:r>
              <a:rPr lang="en-US" dirty="0" err="1" smtClean="0"/>
              <a:t>organisations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Delegation to researchers associations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Standards for </a:t>
            </a:r>
            <a:r>
              <a:rPr lang="en-US" dirty="0" err="1" smtClean="0"/>
              <a:t>transdisciplinarity</a:t>
            </a:r>
            <a:endParaRPr lang="en-US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1181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of Responsibility: Processes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of research policies: Reports on/assessment of: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Focus of RRI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Focal point for government accountability on RRI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National policies on RRI: objectives, principles, guidelines for reporting/compliance, standards, roadmaps/action plans, indicators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Publications and other forms of dissemination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Funding schemes </a:t>
            </a:r>
          </a:p>
          <a:p>
            <a:r>
              <a:rPr lang="en-US" dirty="0" smtClean="0"/>
              <a:t>Evaluation of research: 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Integration in evaluation of research programs and performance of research </a:t>
            </a:r>
            <a:r>
              <a:rPr lang="en-US" dirty="0" err="1" smtClean="0"/>
              <a:t>organisations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Inclusion of stakeholder: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In research programming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In research projects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In processes of innovation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Titel, Datum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1654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wer Point Vorlage FFU_neu">
  <a:themeElements>
    <a:clrScheme name="FU_Standard-Vorlage_B 1">
      <a:dk1>
        <a:srgbClr val="000000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000000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000000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Vorlage FFU_neu</Template>
  <TotalTime>0</TotalTime>
  <Words>903</Words>
  <Application>Microsoft Office PowerPoint</Application>
  <PresentationFormat>Bildschirmpräsentation (4:3)</PresentationFormat>
  <Paragraphs>129</Paragraphs>
  <Slides>10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Power Point Vorlage FFU_neu</vt:lpstr>
      <vt:lpstr>The Governance of Responsibility of Research and Innovation</vt:lpstr>
      <vt:lpstr>Why is Responsibility a Problem in Research? </vt:lpstr>
      <vt:lpstr>Why is Responsibility a Problem in Innovation?</vt:lpstr>
      <vt:lpstr>Actors and their responsibilities</vt:lpstr>
      <vt:lpstr>Governance</vt:lpstr>
      <vt:lpstr>Governance: Potentials, Principles and Problems</vt:lpstr>
      <vt:lpstr>Governance of Responsibility: Discourses </vt:lpstr>
      <vt:lpstr>Governance of Responsibility: Structures</vt:lpstr>
      <vt:lpstr>Governance of Responsibility: Processes</vt:lpstr>
      <vt:lpstr>Governance of Responsibility: The Demand side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Governance of Responsibility of Research and Innovation</dc:title>
  <dc:creator>Klaus Jacob</dc:creator>
  <dc:description>Version 0.9, 10.11.2005</dc:description>
  <cp:lastModifiedBy>Klaus Jacob</cp:lastModifiedBy>
  <cp:revision>20</cp:revision>
  <cp:lastPrinted>2002-06-26T11:04:16Z</cp:lastPrinted>
  <dcterms:created xsi:type="dcterms:W3CDTF">2013-04-22T12:32:15Z</dcterms:created>
  <dcterms:modified xsi:type="dcterms:W3CDTF">2013-04-23T10:25:33Z</dcterms:modified>
</cp:coreProperties>
</file>