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7" r:id="rId3"/>
    <p:sldId id="332" r:id="rId4"/>
    <p:sldId id="318" r:id="rId5"/>
    <p:sldId id="319" r:id="rId6"/>
    <p:sldId id="320" r:id="rId7"/>
    <p:sldId id="341" r:id="rId8"/>
    <p:sldId id="330" r:id="rId9"/>
    <p:sldId id="329" r:id="rId10"/>
    <p:sldId id="331" r:id="rId11"/>
    <p:sldId id="338" r:id="rId12"/>
    <p:sldId id="344" r:id="rId13"/>
    <p:sldId id="363" r:id="rId14"/>
    <p:sldId id="339" r:id="rId15"/>
    <p:sldId id="354" r:id="rId16"/>
    <p:sldId id="345" r:id="rId17"/>
    <p:sldId id="347" r:id="rId18"/>
    <p:sldId id="355" r:id="rId19"/>
    <p:sldId id="362" r:id="rId20"/>
    <p:sldId id="356" r:id="rId21"/>
    <p:sldId id="359" r:id="rId22"/>
    <p:sldId id="360" r:id="rId23"/>
    <p:sldId id="361" r:id="rId24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7734" autoAdjust="0"/>
  </p:normalViewPr>
  <p:slideViewPr>
    <p:cSldViewPr>
      <p:cViewPr varScale="1">
        <p:scale>
          <a:sx n="64" d="100"/>
          <a:sy n="64" d="100"/>
        </p:scale>
        <p:origin x="-15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fr-FR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fr-FR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fr-FR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1948A804-5EC2-421E-904A-1D4E12C31C4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3280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B8E325B4-3A55-4E24-B76D-298BE74866C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1090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Criterion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uncertainty</a:t>
            </a:r>
            <a:r>
              <a:rPr lang="fr-FR" dirty="0" smtClean="0"/>
              <a:t> : </a:t>
            </a:r>
            <a:r>
              <a:rPr lang="fr-FR" dirty="0" err="1" smtClean="0"/>
              <a:t>cost-benefit</a:t>
            </a:r>
            <a:r>
              <a:rPr lang="fr-FR" dirty="0" smtClean="0"/>
              <a:t>… but </a:t>
            </a:r>
            <a:r>
              <a:rPr lang="fr-FR" dirty="0" err="1" smtClean="0"/>
              <a:t>uncertainties</a:t>
            </a:r>
            <a:r>
              <a:rPr lang="fr-FR" dirty="0" smtClean="0"/>
              <a:t>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especially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costs</a:t>
            </a:r>
            <a:r>
              <a:rPr lang="fr-FR" baseline="0" dirty="0" smtClean="0"/>
              <a:t>… =&gt; </a:t>
            </a:r>
            <a:r>
              <a:rPr lang="fr-FR" baseline="0" dirty="0" err="1" smtClean="0"/>
              <a:t>Reversibility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flexibility</a:t>
            </a:r>
            <a:r>
              <a:rPr lang="fr-FR" baseline="0" dirty="0" smtClean="0"/>
              <a:t>  -&gt;  option value</a:t>
            </a:r>
          </a:p>
          <a:p>
            <a:r>
              <a:rPr lang="fr-FR" baseline="0" dirty="0" smtClean="0"/>
              <a:t>Science and </a:t>
            </a:r>
            <a:r>
              <a:rPr lang="fr-FR" baseline="0" smtClean="0"/>
              <a:t>Society Action Plan, 2001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Negligence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needs</a:t>
            </a:r>
            <a:r>
              <a:rPr lang="fr-FR" baseline="0" dirty="0" smtClean="0"/>
              <a:t> a « hard » </a:t>
            </a:r>
            <a:r>
              <a:rPr lang="fr-FR" baseline="0" dirty="0" err="1" smtClean="0"/>
              <a:t>definition</a:t>
            </a:r>
            <a:r>
              <a:rPr lang="fr-FR" baseline="0" dirty="0" smtClean="0"/>
              <a:t> of « due care / due diligence » :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flexible to </a:t>
            </a:r>
            <a:r>
              <a:rPr lang="fr-FR" baseline="0" dirty="0" err="1" smtClean="0"/>
              <a:t>apply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Intuition : </a:t>
            </a:r>
            <a:r>
              <a:rPr lang="fr-FR" dirty="0" err="1" smtClean="0"/>
              <a:t>negligence</a:t>
            </a:r>
            <a:r>
              <a:rPr lang="fr-FR" dirty="0" smtClean="0"/>
              <a:t> = exemption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liability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Cost</a:t>
            </a:r>
            <a:r>
              <a:rPr lang="fr-FR" baseline="0" dirty="0" smtClean="0"/>
              <a:t> of the damage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externalized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firm</a:t>
            </a:r>
            <a:r>
              <a:rPr lang="fr-FR" baseline="0" dirty="0" smtClean="0"/>
              <a:t> : no </a:t>
            </a:r>
            <a:r>
              <a:rPr lang="fr-FR" baseline="0" dirty="0" err="1" smtClean="0"/>
              <a:t>incentives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innovate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reduce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cost</a:t>
            </a:r>
            <a:r>
              <a:rPr lang="fr-FR" baseline="0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52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047F-2252-4367-A380-F9C6AF53AD0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20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51173-4624-41FD-9C7B-082A3FC6ADF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81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9ABAA-BC4A-44D9-922C-CD8DCC83597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0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BF954-6E02-4BA6-B019-25FCA043128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9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FF48E-BCE2-4ABF-A7AD-B26D2F91791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75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F190-D684-4EA8-BFCA-53D4F920E6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70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08829-DB0B-4E63-BAC2-3B62FDF390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5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DED7E-50C4-4889-98C1-7BA64320838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1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0A6E0-70FA-4FE5-A36F-4586CA0DE1A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35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EF143-00FB-4758-9F1F-776EEE40CA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80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ACA99-DDE3-4425-9BDA-DE035914EE7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59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5D8EC4-5040-4E9F-811F-086A7E6251B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3850" y="1844824"/>
            <a:ext cx="8496300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Economic analysis of liability,</a:t>
            </a:r>
          </a:p>
          <a:p>
            <a:pPr algn="ctr">
              <a:spcBef>
                <a:spcPts val="600"/>
              </a:spcBef>
            </a:pPr>
            <a:r>
              <a:rPr lang="en-US" sz="2800" b="1" dirty="0" smtClean="0"/>
              <a:t>or liability as an incentive policy tool :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/>
              <a:t>Application to innovation fostering and risk regulation</a:t>
            </a:r>
            <a:endParaRPr lang="en-US" sz="2400" b="1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331913" y="4378325"/>
            <a:ext cx="6408737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   Julien JACOB</a:t>
            </a:r>
          </a:p>
          <a:p>
            <a:pPr algn="ctr">
              <a:spcBef>
                <a:spcPct val="50000"/>
              </a:spcBef>
            </a:pPr>
            <a:r>
              <a:rPr lang="fr-FR" b="1"/>
              <a:t>   BETA, Université de Lorraine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27088" y="5876925"/>
            <a:ext cx="7488237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/>
              <a:t>Workshop GREAT – Université Paris-Descartes</a:t>
            </a:r>
            <a:endParaRPr lang="fr-FR" sz="1600" dirty="0"/>
          </a:p>
          <a:p>
            <a:pPr algn="ctr">
              <a:spcBef>
                <a:spcPct val="50000"/>
              </a:spcBef>
            </a:pPr>
            <a:r>
              <a:rPr lang="fr-FR" sz="1600" dirty="0" smtClean="0"/>
              <a:t>Paris, </a:t>
            </a:r>
            <a:r>
              <a:rPr lang="fr-FR" sz="1600" dirty="0"/>
              <a:t>23 </a:t>
            </a:r>
            <a:r>
              <a:rPr lang="fr-FR" sz="1600" dirty="0" smtClean="0"/>
              <a:t>avril 2013</a:t>
            </a:r>
            <a:endParaRPr lang="fr-FR" sz="1600" dirty="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633788" y="3933825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700338" y="5805488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7526" name="Text Box 6"/>
              <p:cNvSpPr txBox="1">
                <a:spLocks noChangeArrowheads="1"/>
              </p:cNvSpPr>
              <p:nvPr/>
            </p:nvSpPr>
            <p:spPr bwMode="auto">
              <a:xfrm>
                <a:off x="558204" y="1700808"/>
                <a:ext cx="8046244" cy="43950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Main findings</a:t>
                </a:r>
                <a:endParaRPr lang="en-US" sz="2000" dirty="0"/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Considering the incentives to innovate :</a:t>
                </a:r>
              </a:p>
              <a:p>
                <a:pPr lvl="1">
                  <a:lnSpc>
                    <a:spcPct val="140000"/>
                  </a:lnSpc>
                  <a:spcBef>
                    <a:spcPct val="50000"/>
                  </a:spcBef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Strict liability rule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 negligence rule</a:t>
                </a:r>
              </a:p>
              <a:p>
                <a:pPr lvl="1">
                  <a:lnSpc>
                    <a:spcPct val="140000"/>
                  </a:lnSpc>
                  <a:spcBef>
                    <a:spcPct val="50000"/>
                  </a:spcBef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Ranking depends on </a:t>
                </a:r>
                <a:r>
                  <a:rPr lang="en-US" sz="2000" dirty="0" smtClean="0"/>
                  <a:t>the </a:t>
                </a:r>
                <a:r>
                  <a:rPr lang="en-US" sz="2000" b="1" dirty="0" smtClean="0"/>
                  <a:t>t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ype of innovation</a:t>
                </a:r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000" dirty="0" smtClean="0"/>
                  <a:t>           	       Ex :   . negligence = </a:t>
                </a:r>
                <a:r>
                  <a:rPr lang="en-US" sz="2000" b="1" dirty="0" smtClean="0"/>
                  <a:t>no incentives </a:t>
                </a:r>
                <a:r>
                  <a:rPr lang="en-US" sz="2000" dirty="0" smtClean="0"/>
                  <a:t>to safety innovation</a:t>
                </a:r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   . negligence &gt; strict liability under </a:t>
                </a:r>
                <a:r>
                  <a:rPr lang="en-US" sz="2000" i="1" dirty="0" smtClean="0"/>
                  <a:t>limited liability </a:t>
                </a:r>
                <a:r>
                  <a:rPr lang="en-US" sz="2000" dirty="0" smtClean="0"/>
                  <a:t>		   and a cost innovation </a:t>
                </a:r>
              </a:p>
              <a:p>
                <a:pPr marL="0" indent="0">
                  <a:lnSpc>
                    <a:spcPct val="140000"/>
                  </a:lnSpc>
                  <a:spcBef>
                    <a:spcPts val="0"/>
                  </a:spcBef>
                </a:pPr>
                <a:r>
                  <a:rPr lang="en-US" sz="2000" dirty="0" smtClean="0"/>
                  <a:t>		 </a:t>
                </a:r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5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204" y="1700808"/>
                <a:ext cx="8046244" cy="4395049"/>
              </a:xfrm>
              <a:prstGeom prst="rect">
                <a:avLst/>
              </a:prstGeom>
              <a:blipFill rotWithShape="1">
                <a:blip r:embed="rId4"/>
                <a:stretch>
                  <a:fillRect l="-12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4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7526" name="Text Box 6"/>
              <p:cNvSpPr txBox="1">
                <a:spLocks noChangeArrowheads="1"/>
              </p:cNvSpPr>
              <p:nvPr/>
            </p:nvSpPr>
            <p:spPr bwMode="auto">
              <a:xfrm>
                <a:off x="558204" y="1700808"/>
                <a:ext cx="8334276" cy="39949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400" dirty="0" smtClean="0"/>
                  <a:t>Further issues</a:t>
                </a:r>
                <a:endParaRPr lang="en-US" sz="2000" dirty="0"/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     Introducing the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“R&amp;D market”…</a:t>
                </a:r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000" dirty="0" smtClean="0"/>
                  <a:t>		    “Innovator”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  “operator”</a:t>
                </a:r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endParaRPr lang="en-US" sz="1200" dirty="0" smtClean="0"/>
              </a:p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000" b="1" dirty="0"/>
                  <a:t> </a:t>
                </a:r>
                <a:r>
                  <a:rPr lang="en-US" sz="2000" b="1" dirty="0" smtClean="0"/>
                  <a:t>   1. Is the extension from liability to the “innovator” 	desirable?</a:t>
                </a:r>
              </a:p>
              <a:p>
                <a:pPr marL="1543050" lvl="3" indent="-171450">
                  <a:lnSpc>
                    <a:spcPct val="14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Fairness</a:t>
                </a:r>
              </a:p>
              <a:p>
                <a:pPr marL="1543050" lvl="3" indent="-171450">
                  <a:lnSpc>
                    <a:spcPct val="14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000" dirty="0" smtClean="0"/>
                  <a:t>Incentives </a:t>
                </a:r>
                <a:endParaRPr lang="en-US" sz="2000" dirty="0"/>
              </a:p>
              <a:p>
                <a:pPr marL="1543050" lvl="3" indent="-171450">
                  <a:lnSpc>
                    <a:spcPct val="14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endParaRPr lang="en-US" sz="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5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204" y="1700808"/>
                <a:ext cx="8334276" cy="3994940"/>
              </a:xfrm>
              <a:prstGeom prst="rect">
                <a:avLst/>
              </a:prstGeom>
              <a:blipFill rotWithShape="1">
                <a:blip r:embed="rId4"/>
                <a:stretch>
                  <a:fillRect l="-11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11</a:t>
            </a:fld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1907704" y="3212976"/>
            <a:ext cx="64869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</a:t>
              </a:r>
              <a:r>
                <a:rPr lang="en-US" b="1" i="1" dirty="0"/>
                <a:t>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58204" y="1628800"/>
            <a:ext cx="8334276" cy="55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400" dirty="0" smtClean="0"/>
              <a:t>A look at the model…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539552" y="3140968"/>
            <a:ext cx="7849442" cy="369332"/>
            <a:chOff x="539552" y="2996952"/>
            <a:chExt cx="7849442" cy="369332"/>
          </a:xfrm>
        </p:grpSpPr>
        <p:sp>
          <p:nvSpPr>
            <p:cNvPr id="2" name="ZoneTexte 1"/>
            <p:cNvSpPr txBox="1"/>
            <p:nvPr/>
          </p:nvSpPr>
          <p:spPr>
            <a:xfrm>
              <a:off x="539552" y="2996952"/>
              <a:ext cx="7849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Operating firm 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ZoneTexte 3"/>
                <p:cNvSpPr txBox="1"/>
                <p:nvPr/>
              </p:nvSpPr>
              <p:spPr>
                <a:xfrm>
                  <a:off x="2932467" y="2996952"/>
                  <a:ext cx="32685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𝑂</m:t>
                            </m:r>
                          </m:sub>
                        </m:sSub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4" name="ZoneTexte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2467" y="2996952"/>
                  <a:ext cx="3268587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e 7"/>
          <p:cNvGrpSpPr/>
          <p:nvPr/>
        </p:nvGrpSpPr>
        <p:grpSpPr>
          <a:xfrm>
            <a:off x="539552" y="3995772"/>
            <a:ext cx="7849442" cy="378624"/>
            <a:chOff x="539552" y="3266400"/>
            <a:chExt cx="7849442" cy="378624"/>
          </a:xfrm>
        </p:grpSpPr>
        <p:sp>
          <p:nvSpPr>
            <p:cNvPr id="10" name="ZoneTexte 9"/>
            <p:cNvSpPr txBox="1"/>
            <p:nvPr/>
          </p:nvSpPr>
          <p:spPr>
            <a:xfrm>
              <a:off x="539552" y="3275692"/>
              <a:ext cx="7849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R&amp;D firm 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/>
                <p:cNvSpPr txBox="1"/>
                <p:nvPr/>
              </p:nvSpPr>
              <p:spPr>
                <a:xfrm>
                  <a:off x="2947729" y="3266400"/>
                  <a:ext cx="32316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  <m:r>
                          <a:rPr lang="fr-FR" b="0" i="1" smtClean="0">
                            <a:latin typeface="Cambria Math"/>
                          </a:rPr>
                          <m:t>(</m:t>
                        </m:r>
                        <m:r>
                          <a:rPr lang="fr-FR" b="0" i="1" smtClean="0">
                            <a:latin typeface="Cambria Math"/>
                          </a:rPr>
                          <m:t>𝑒</m:t>
                        </m:r>
                        <m:r>
                          <a:rPr lang="fr-FR" b="0" i="1" smtClean="0">
                            <a:latin typeface="Cambria Math"/>
                          </a:rPr>
                          <m:t>)−</m:t>
                        </m:r>
                        <m:r>
                          <a:rPr lang="fr-FR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(1−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13" name="ZoneTexte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7729" y="3266400"/>
                  <a:ext cx="323165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e 8"/>
          <p:cNvGrpSpPr/>
          <p:nvPr/>
        </p:nvGrpSpPr>
        <p:grpSpPr>
          <a:xfrm>
            <a:off x="539552" y="4941168"/>
            <a:ext cx="7849442" cy="369332"/>
            <a:chOff x="539552" y="4941168"/>
            <a:chExt cx="7849442" cy="369332"/>
          </a:xfrm>
        </p:grpSpPr>
        <p:sp>
          <p:nvSpPr>
            <p:cNvPr id="11" name="ZoneTexte 10"/>
            <p:cNvSpPr txBox="1"/>
            <p:nvPr/>
          </p:nvSpPr>
          <p:spPr>
            <a:xfrm>
              <a:off x="539552" y="4941168"/>
              <a:ext cx="7849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Social welfare : 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ZoneTexte 4"/>
                <p:cNvSpPr txBox="1"/>
                <p:nvPr/>
              </p:nvSpPr>
              <p:spPr>
                <a:xfrm>
                  <a:off x="2857064" y="4941168"/>
                  <a:ext cx="31767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𝑊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𝑂</m:t>
                            </m:r>
                          </m:sub>
                        </m:sSub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𝑒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</a:rPr>
                          <m:t>𝐷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 xmlns="">
            <p:sp>
              <p:nvSpPr>
                <p:cNvPr id="5" name="ZoneTexte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7064" y="4941168"/>
                  <a:ext cx="3176767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83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ZoneTexte 11"/>
          <p:cNvSpPr txBox="1"/>
          <p:nvPr/>
        </p:nvSpPr>
        <p:spPr>
          <a:xfrm>
            <a:off x="539552" y="2348880"/>
            <a:ext cx="777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operating firm (direct author)	+	1 R&amp;D firm (indirect author)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6803827" y="4941168"/>
            <a:ext cx="86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x*, e*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6084168" y="5157192"/>
            <a:ext cx="504056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6785966" y="3573016"/>
                <a:ext cx="2106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fr-FR" dirty="0" smtClean="0"/>
                  <a:t> = sharing </a:t>
                </a:r>
                <a:r>
                  <a:rPr lang="fr-FR" dirty="0" err="1" smtClean="0"/>
                  <a:t>rule</a:t>
                </a:r>
                <a:endParaRPr lang="fr-FR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966" y="3573016"/>
                <a:ext cx="210651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oneTexte 17"/>
          <p:cNvSpPr txBox="1"/>
          <p:nvPr/>
        </p:nvSpPr>
        <p:spPr>
          <a:xfrm>
            <a:off x="1475656" y="5733256"/>
            <a:ext cx="6841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Normative benchmark </a:t>
            </a:r>
            <a:r>
              <a:rPr lang="en-US" dirty="0" smtClean="0"/>
              <a:t>= </a:t>
            </a:r>
            <a:r>
              <a:rPr lang="en-US" b="1" dirty="0" smtClean="0"/>
              <a:t>maximize the social welfare</a:t>
            </a:r>
            <a:r>
              <a:rPr lang="en-US" dirty="0" smtClean="0"/>
              <a:t>, </a:t>
            </a:r>
          </a:p>
          <a:p>
            <a:r>
              <a:rPr lang="en-US" dirty="0"/>
              <a:t>	</a:t>
            </a:r>
            <a:r>
              <a:rPr lang="en-US" dirty="0" smtClean="0"/>
              <a:t>	             the sum of all social benefits and costs</a:t>
            </a:r>
            <a:endParaRPr lang="en-US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899592" y="5877272"/>
            <a:ext cx="504056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9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58204" y="1484784"/>
            <a:ext cx="8334276" cy="491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543050" lvl="3" indent="-171450">
              <a:lnSpc>
                <a:spcPct val="14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n-US" sz="600" dirty="0">
              <a:solidFill>
                <a:schemeClr val="tx1"/>
              </a:solidFill>
            </a:endParaRPr>
          </a:p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000" b="1" i="1" dirty="0" smtClean="0">
                <a:solidFill>
                  <a:schemeClr val="accent2"/>
                </a:solidFill>
              </a:rPr>
              <a:t> Preliminary results : </a:t>
            </a:r>
          </a:p>
          <a:p>
            <a:pPr marL="0" indent="0">
              <a:lnSpc>
                <a:spcPct val="140000"/>
              </a:lnSpc>
              <a:spcBef>
                <a:spcPct val="50000"/>
              </a:spcBef>
            </a:pPr>
            <a:endParaRPr lang="en-US" sz="400" b="1" i="1" dirty="0" smtClean="0">
              <a:solidFill>
                <a:schemeClr val="accent2"/>
              </a:solidFill>
            </a:endParaRPr>
          </a:p>
          <a:p>
            <a:pPr lvl="1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H</a:t>
            </a:r>
            <a:r>
              <a:rPr lang="en-US" sz="2000" b="1" dirty="0" smtClean="0">
                <a:solidFill>
                  <a:schemeClr val="accent2"/>
                </a:solidFill>
              </a:rPr>
              <a:t>igh market power </a:t>
            </a:r>
            <a:r>
              <a:rPr lang="en-US" sz="2000" dirty="0" smtClean="0">
                <a:solidFill>
                  <a:schemeClr val="accent2"/>
                </a:solidFill>
              </a:rPr>
              <a:t>is desirable for the R&amp;D firm.</a:t>
            </a:r>
          </a:p>
          <a:p>
            <a:pPr marL="457200" lvl="1" indent="0">
              <a:lnSpc>
                <a:spcPct val="140000"/>
              </a:lnSpc>
              <a:spcBef>
                <a:spcPts val="600"/>
              </a:spcBef>
            </a:pP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</a:rPr>
              <a:t>In that case, </a:t>
            </a:r>
            <a:r>
              <a:rPr lang="en-US" sz="2000" b="1" dirty="0" smtClean="0">
                <a:solidFill>
                  <a:schemeClr val="accent2"/>
                </a:solidFill>
              </a:rPr>
              <a:t>no need to share </a:t>
            </a:r>
            <a:r>
              <a:rPr lang="en-US" sz="2000" dirty="0" smtClean="0">
                <a:solidFill>
                  <a:schemeClr val="accent2"/>
                </a:solidFill>
              </a:rPr>
              <a:t>liability with the innovator</a:t>
            </a:r>
          </a:p>
          <a:p>
            <a:pPr marL="457200" lvl="1" indent="0">
              <a:lnSpc>
                <a:spcPct val="140000"/>
              </a:lnSpc>
              <a:spcBef>
                <a:spcPts val="600"/>
              </a:spcBef>
            </a:pPr>
            <a:endParaRPr lang="en-US" sz="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If the innovator has </a:t>
            </a:r>
            <a:r>
              <a:rPr lang="en-US" sz="2000" b="1" dirty="0" smtClean="0">
                <a:solidFill>
                  <a:schemeClr val="accent2"/>
                </a:solidFill>
              </a:rPr>
              <a:t>few bargaining power, sharing liability </a:t>
            </a:r>
            <a:r>
              <a:rPr lang="en-US" sz="2000" dirty="0" smtClean="0">
                <a:solidFill>
                  <a:schemeClr val="accent2"/>
                </a:solidFill>
              </a:rPr>
              <a:t>is necessary to incite to sufficient R&amp;D</a:t>
            </a:r>
          </a:p>
          <a:p>
            <a:pPr lvl="1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endParaRPr lang="en-US" sz="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Technological features </a:t>
            </a:r>
            <a:r>
              <a:rPr lang="en-US" sz="2000" dirty="0" smtClean="0">
                <a:solidFill>
                  <a:schemeClr val="accent2"/>
                </a:solidFill>
              </a:rPr>
              <a:t>have an influence on the optimal sharing rule</a:t>
            </a:r>
          </a:p>
          <a:p>
            <a:pPr marL="457200" lvl="1" indent="0">
              <a:lnSpc>
                <a:spcPct val="140000"/>
              </a:lnSpc>
              <a:spcBef>
                <a:spcPts val="600"/>
              </a:spcBef>
            </a:pPr>
            <a:r>
              <a:rPr lang="en-US" dirty="0" smtClean="0">
                <a:solidFill>
                  <a:schemeClr val="accent2"/>
                </a:solidFill>
              </a:rPr>
              <a:t>     (The </a:t>
            </a:r>
            <a:r>
              <a:rPr lang="en-US" dirty="0" smtClean="0">
                <a:solidFill>
                  <a:schemeClr val="accent2"/>
                </a:solidFill>
              </a:rPr>
              <a:t>way in which prevention and innovation efficiencies </a:t>
            </a:r>
            <a:r>
              <a:rPr lang="en-US" dirty="0" smtClean="0">
                <a:solidFill>
                  <a:schemeClr val="accent2"/>
                </a:solidFill>
              </a:rPr>
              <a:t>combine)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7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58204" y="1700808"/>
            <a:ext cx="8046244" cy="220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400" dirty="0" smtClean="0"/>
              <a:t>Further issues</a:t>
            </a:r>
            <a:endParaRPr lang="en-US" sz="2000" dirty="0"/>
          </a:p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b="1" dirty="0" smtClean="0"/>
              <a:t>2. Liability on the “innovator” : firm  </a:t>
            </a:r>
            <a:r>
              <a:rPr lang="en-US" sz="2000" b="1" i="1" dirty="0" err="1" smtClean="0"/>
              <a:t>vs</a:t>
            </a:r>
            <a:r>
              <a:rPr lang="en-US" sz="2000" b="1" dirty="0" smtClean="0"/>
              <a:t>  engineer ?</a:t>
            </a:r>
          </a:p>
          <a:p>
            <a:pPr lvl="2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i="1" dirty="0" smtClean="0"/>
              <a:t>On the firm </a:t>
            </a:r>
            <a:r>
              <a:rPr lang="en-US" sz="2000" dirty="0" smtClean="0"/>
              <a:t>: which contract to design to incite engineers to do “all diligences” ?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5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58204" y="1700808"/>
            <a:ext cx="8406284" cy="474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400" dirty="0" smtClean="0"/>
              <a:t>Further issues</a:t>
            </a:r>
            <a:endParaRPr lang="en-US" sz="2000" dirty="0"/>
          </a:p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b="1" dirty="0" smtClean="0"/>
              <a:t>2. Liability on the “innovator” : firm  </a:t>
            </a:r>
            <a:r>
              <a:rPr lang="en-US" sz="2000" b="1" i="1" dirty="0" err="1" smtClean="0"/>
              <a:t>vs</a:t>
            </a:r>
            <a:r>
              <a:rPr lang="en-US" sz="2000" b="1" dirty="0" smtClean="0"/>
              <a:t>  engineer ?</a:t>
            </a:r>
          </a:p>
          <a:p>
            <a:pPr lvl="2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i="1" dirty="0" smtClean="0"/>
              <a:t>On the engineer </a:t>
            </a:r>
            <a:r>
              <a:rPr lang="en-US" sz="2000" dirty="0" smtClean="0"/>
              <a:t>:</a:t>
            </a:r>
          </a:p>
          <a:p>
            <a:pPr lvl="3">
              <a:lnSpc>
                <a:spcPct val="14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Impact on the reservation wage ?</a:t>
            </a:r>
            <a:r>
              <a:rPr lang="en-US" sz="2000" dirty="0"/>
              <a:t>	</a:t>
            </a:r>
            <a:endParaRPr lang="en-US" sz="2000" dirty="0" smtClean="0"/>
          </a:p>
          <a:p>
            <a:pPr lvl="3">
              <a:lnSpc>
                <a:spcPct val="14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Antagonism: prevention  </a:t>
            </a:r>
            <a:r>
              <a:rPr lang="en-US" sz="2000" i="1" dirty="0" err="1" smtClean="0"/>
              <a:t>vs</a:t>
            </a:r>
            <a:r>
              <a:rPr lang="en-US" sz="2000" dirty="0" smtClean="0"/>
              <a:t>  innovation</a:t>
            </a:r>
          </a:p>
          <a:p>
            <a:pPr marL="2286000" lvl="5" indent="0">
              <a:lnSpc>
                <a:spcPct val="140000"/>
              </a:lnSpc>
              <a:spcBef>
                <a:spcPts val="600"/>
              </a:spcBef>
            </a:pPr>
            <a:r>
              <a:rPr lang="en-US" sz="2000" dirty="0" smtClean="0"/>
              <a:t>Need to well define the “due diligence”</a:t>
            </a:r>
          </a:p>
          <a:p>
            <a:pPr marL="2286000" lvl="5" indent="0">
              <a:lnSpc>
                <a:spcPct val="140000"/>
              </a:lnSpc>
              <a:spcBef>
                <a:spcPts val="600"/>
              </a:spcBef>
            </a:pPr>
            <a:r>
              <a:rPr lang="en-US" sz="2000" dirty="0" smtClean="0"/>
              <a:t>		</a:t>
            </a:r>
            <a:r>
              <a:rPr lang="en-US" sz="2000" dirty="0"/>
              <a:t> Need to define the </a:t>
            </a:r>
            <a:r>
              <a:rPr lang="en-US" sz="2000" b="1" i="1" dirty="0"/>
              <a:t>social acceptability </a:t>
            </a:r>
            <a:r>
              <a:rPr lang="en-US" sz="2000" b="1" i="1" dirty="0" smtClean="0"/>
              <a:t>		of </a:t>
            </a:r>
            <a:r>
              <a:rPr lang="en-US" sz="2000" b="1" i="1" dirty="0"/>
              <a:t>the risk</a:t>
            </a:r>
            <a:endParaRPr lang="en-US" sz="2000" dirty="0" smtClean="0"/>
          </a:p>
          <a:p>
            <a:pPr marL="2286000" lvl="5" indent="0">
              <a:lnSpc>
                <a:spcPct val="140000"/>
              </a:lnSpc>
              <a:spcBef>
                <a:spcPts val="600"/>
              </a:spcBef>
            </a:pPr>
            <a:r>
              <a:rPr lang="en-US" sz="2000" dirty="0" smtClean="0"/>
              <a:t>		Hampering </a:t>
            </a:r>
            <a:r>
              <a:rPr lang="en-US" sz="2000" dirty="0"/>
              <a:t>innovation ? </a:t>
            </a:r>
            <a:r>
              <a:rPr lang="en-US" sz="2000" b="1" dirty="0" smtClean="0"/>
              <a:t>	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15</a:t>
            </a:fld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3635227" y="5229200"/>
            <a:ext cx="4327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339752" y="4725144"/>
            <a:ext cx="4327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635896" y="6165304"/>
            <a:ext cx="4327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6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2708920"/>
            <a:ext cx="9144000" cy="170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Application 2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Risk regulation under “imprecise risk”,</a:t>
            </a:r>
          </a:p>
          <a:p>
            <a:pPr algn="ctr">
              <a:spcBef>
                <a:spcPct val="50000"/>
              </a:spcBef>
            </a:pPr>
            <a:r>
              <a:rPr lang="en-US" sz="2300" b="1" dirty="0" smtClean="0"/>
              <a:t>when innovation leads to “new and imperfectly known” risks</a:t>
            </a:r>
            <a:endParaRPr lang="en-US" sz="2300" b="1" dirty="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633788" y="5013176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2700338" y="2348880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0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>
                  <a:solidFill>
                    <a:srgbClr val="FF0000"/>
                  </a:solidFill>
                </a:rPr>
                <a:t>Application 2</a:t>
              </a:r>
              <a:r>
                <a:rPr lang="en-US" b="1" dirty="0" smtClean="0">
                  <a:solidFill>
                    <a:srgbClr val="FF0000"/>
                  </a:solidFill>
                </a:rPr>
                <a:t> : risk regulation 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9552" y="1667474"/>
            <a:ext cx="8406284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/>
              <a:t>A new issue :  dealing with “imprecise” risks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38982" y="4253026"/>
            <a:ext cx="7849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Imprecise risk = </a:t>
            </a:r>
            <a:r>
              <a:rPr lang="en-US" sz="2000" b="1" dirty="0" smtClean="0"/>
              <a:t>lack of scientific knowledge</a:t>
            </a:r>
            <a:r>
              <a:rPr lang="en-US" sz="2000" dirty="0" smtClean="0"/>
              <a:t>            controversies </a:t>
            </a:r>
            <a:endParaRPr lang="en-US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538982" y="2721114"/>
            <a:ext cx="7849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Innovation              « new and imperfectly known » risks</a:t>
            </a:r>
          </a:p>
          <a:p>
            <a:endParaRPr lang="en-US" sz="20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979712" y="2924944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619052" y="3203684"/>
            <a:ext cx="619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 : nanotechnologies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940152" y="4437112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475656" y="495336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Is the new technology more or less dangerous than the « old » one?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46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2</a:t>
              </a:r>
              <a:r>
                <a:rPr lang="en-US" b="1" dirty="0" smtClean="0"/>
                <a:t> : risk regulation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20700" y="1838141"/>
            <a:ext cx="808374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So many issues to explore!!</a:t>
            </a:r>
          </a:p>
          <a:p>
            <a:pPr>
              <a:spcBef>
                <a:spcPts val="600"/>
              </a:spcBef>
            </a:pPr>
            <a:endParaRPr lang="en-US" sz="1400" dirty="0" smtClean="0"/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What drives the firm’s technical choice?</a:t>
            </a:r>
          </a:p>
          <a:p>
            <a:pPr lvl="1">
              <a:spcBef>
                <a:spcPts val="600"/>
              </a:spcBef>
            </a:pPr>
            <a:endParaRPr lang="en-US" sz="1100" dirty="0" smtClean="0"/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How to incite to precautionary </a:t>
            </a:r>
            <a:r>
              <a:rPr lang="en-US" sz="2000" dirty="0" smtClean="0"/>
              <a:t>behavior? 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dirty="0" smtClean="0"/>
              <a:t>Ex : research for more information before adoption?</a:t>
            </a:r>
          </a:p>
          <a:p>
            <a:pPr lvl="1">
              <a:spcBef>
                <a:spcPts val="0"/>
              </a:spcBef>
            </a:pP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Trade-off </a:t>
            </a:r>
            <a:r>
              <a:rPr lang="en-US" sz="2000" dirty="0" smtClean="0"/>
              <a:t>precaution </a:t>
            </a:r>
            <a:r>
              <a:rPr lang="en-US" sz="2000" i="1" dirty="0" err="1"/>
              <a:t>vs</a:t>
            </a:r>
            <a:r>
              <a:rPr lang="en-US" sz="2000" dirty="0"/>
              <a:t> innovation</a:t>
            </a:r>
            <a:r>
              <a:rPr lang="en-US" sz="2000" dirty="0" smtClean="0"/>
              <a:t>?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US" sz="11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		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2</a:t>
              </a:r>
              <a:r>
                <a:rPr lang="en-US" b="1" dirty="0" smtClean="0"/>
                <a:t> : risk regulation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20700" y="1838141"/>
            <a:ext cx="808374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So many issues to explore!!</a:t>
            </a:r>
          </a:p>
          <a:p>
            <a:pPr>
              <a:spcBef>
                <a:spcPts val="600"/>
              </a:spcBef>
            </a:pPr>
            <a:endParaRPr lang="en-US" sz="1400" dirty="0" smtClean="0"/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What drives the firm’s technical choice?</a:t>
            </a:r>
          </a:p>
          <a:p>
            <a:pPr lvl="1">
              <a:spcBef>
                <a:spcPts val="600"/>
              </a:spcBef>
            </a:pPr>
            <a:endParaRPr lang="en-US" sz="1100" dirty="0" smtClean="0"/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/>
              <a:t>How to incite to precautionary </a:t>
            </a:r>
            <a:r>
              <a:rPr lang="en-US" sz="2000" dirty="0" smtClean="0"/>
              <a:t>behavior? </a:t>
            </a:r>
          </a:p>
          <a:p>
            <a:pPr lvl="2">
              <a:spcBef>
                <a:spcPts val="600"/>
              </a:spcBef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sz="2000" dirty="0" smtClean="0"/>
              <a:t>Ex : research for more information before adoption?</a:t>
            </a:r>
          </a:p>
          <a:p>
            <a:pPr lvl="1">
              <a:spcBef>
                <a:spcPts val="0"/>
              </a:spcBef>
            </a:pP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Trade-off </a:t>
            </a:r>
            <a:r>
              <a:rPr lang="en-US" sz="2000" b="1" dirty="0" smtClean="0">
                <a:solidFill>
                  <a:srgbClr val="FF0000"/>
                </a:solidFill>
              </a:rPr>
              <a:t>precaution </a:t>
            </a:r>
            <a:r>
              <a:rPr lang="en-US" sz="2000" b="1" i="1" dirty="0" err="1">
                <a:solidFill>
                  <a:srgbClr val="FF0000"/>
                </a:solidFill>
              </a:rPr>
              <a:t>vs</a:t>
            </a:r>
            <a:r>
              <a:rPr lang="en-US" sz="2000" b="1" dirty="0">
                <a:solidFill>
                  <a:srgbClr val="FF0000"/>
                </a:solidFill>
              </a:rPr>
              <a:t> innovation</a:t>
            </a:r>
            <a:r>
              <a:rPr lang="en-US" sz="2000" b="1" dirty="0" smtClean="0">
                <a:solidFill>
                  <a:srgbClr val="FF0000"/>
                </a:solidFill>
              </a:rPr>
              <a:t>?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endParaRPr lang="en-US" sz="11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		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/>
                <a:t>Plan</a:t>
              </a:r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042988" y="2280237"/>
            <a:ext cx="7561262" cy="201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Introduction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Application 1 : innovation fostering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 dirty="0" smtClean="0"/>
              <a:t>Application 2 : risk regulation</a:t>
            </a:r>
            <a:endParaRPr lang="en-US" sz="2400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2</a:t>
              </a:r>
              <a:r>
                <a:rPr lang="en-US" b="1" dirty="0" smtClean="0"/>
                <a:t> : risk regulation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20700" y="1838141"/>
            <a:ext cx="8083748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So many issues to explore!!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			</a:t>
            </a: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Trade-off </a:t>
            </a:r>
            <a:r>
              <a:rPr lang="en-US" sz="2000" b="1" dirty="0" smtClean="0">
                <a:solidFill>
                  <a:srgbClr val="00B050"/>
                </a:solidFill>
              </a:rPr>
              <a:t>precaution </a:t>
            </a:r>
            <a:r>
              <a:rPr lang="en-US" sz="2000" b="1" i="1" dirty="0" err="1">
                <a:solidFill>
                  <a:srgbClr val="00B050"/>
                </a:solidFill>
              </a:rPr>
              <a:t>vs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innovation?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How to decide under uncertainty?</a:t>
            </a:r>
          </a:p>
          <a:p>
            <a:pPr marL="1714500" lvl="3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Uncertainty = </a:t>
            </a:r>
            <a:r>
              <a:rPr lang="en-US" sz="2000" b="1" dirty="0" smtClean="0"/>
              <a:t>no “clear” decision criterion</a:t>
            </a:r>
          </a:p>
          <a:p>
            <a:pPr marL="2171700" lvl="4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Difficulties in cost/benefit analyses</a:t>
            </a:r>
          </a:p>
          <a:p>
            <a:pPr lvl="3">
              <a:spcBef>
                <a:spcPts val="8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    … but </a:t>
            </a:r>
            <a:r>
              <a:rPr lang="en-US" sz="2000" i="1" dirty="0" smtClean="0"/>
              <a:t>reversibility, flexibility </a:t>
            </a:r>
            <a:r>
              <a:rPr lang="en-US" sz="2000" dirty="0" smtClean="0"/>
              <a:t>are valued (</a:t>
            </a:r>
            <a:r>
              <a:rPr lang="en-US" sz="2000" i="1" dirty="0" smtClean="0"/>
              <a:t>options</a:t>
            </a:r>
            <a:r>
              <a:rPr lang="en-US" sz="2000" dirty="0" smtClean="0"/>
              <a:t>)</a:t>
            </a:r>
          </a:p>
          <a:p>
            <a:pPr marL="1714500" lvl="3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Uncertainty = </a:t>
            </a:r>
            <a:r>
              <a:rPr lang="en-US" sz="2000" b="1" dirty="0" smtClean="0"/>
              <a:t>need for public participation</a:t>
            </a:r>
          </a:p>
          <a:p>
            <a:pPr marL="2171700" lvl="4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To inform (potential costs.. </a:t>
            </a:r>
            <a:r>
              <a:rPr lang="en-US" sz="2000" dirty="0"/>
              <a:t>a</a:t>
            </a:r>
            <a:r>
              <a:rPr lang="en-US" sz="2000" dirty="0" smtClean="0"/>
              <a:t>nd benefits!)</a:t>
            </a:r>
          </a:p>
          <a:p>
            <a:pPr marL="2171700" lvl="4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To decide, and </a:t>
            </a:r>
            <a:r>
              <a:rPr lang="en-US" sz="2000" b="1" dirty="0" smtClean="0"/>
              <a:t>accept</a:t>
            </a:r>
          </a:p>
          <a:p>
            <a:pPr marL="2171700" lvl="4" indent="-342900">
              <a:spcBef>
                <a:spcPts val="800"/>
              </a:spcBef>
              <a:buFont typeface="Arial" pitchFamily="34" charset="0"/>
              <a:buChar char="•"/>
            </a:pPr>
            <a:r>
              <a:rPr lang="en-US" sz="2000" dirty="0" smtClean="0"/>
              <a:t>Trend : European Commission, France (</a:t>
            </a:r>
            <a:r>
              <a:rPr lang="en-US" sz="2000" dirty="0" err="1" smtClean="0"/>
              <a:t>nanos</a:t>
            </a:r>
            <a:r>
              <a:rPr lang="en-US" sz="2000" dirty="0" smtClean="0"/>
              <a:t>),…</a:t>
            </a:r>
          </a:p>
          <a:p>
            <a:pPr lvl="3">
              <a:spcBef>
                <a:spcPts val="800"/>
              </a:spcBef>
            </a:pPr>
            <a:r>
              <a:rPr lang="en-US" sz="2000" dirty="0" smtClean="0"/>
              <a:t>		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2</a:t>
              </a:r>
              <a:r>
                <a:rPr lang="en-US" b="1" dirty="0" smtClean="0"/>
                <a:t> : risk regulation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20700" y="1838141"/>
            <a:ext cx="83717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So many issues to explore!!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			</a:t>
            </a: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Trade-off </a:t>
            </a:r>
            <a:r>
              <a:rPr lang="en-US" sz="2000" b="1" dirty="0" smtClean="0">
                <a:solidFill>
                  <a:srgbClr val="00B050"/>
                </a:solidFill>
              </a:rPr>
              <a:t>precaution </a:t>
            </a:r>
            <a:r>
              <a:rPr lang="en-US" sz="2000" b="1" i="1" dirty="0" err="1">
                <a:solidFill>
                  <a:srgbClr val="00B050"/>
                </a:solidFill>
              </a:rPr>
              <a:t>vs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innovation?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What about incentives to precaution under uncertainty?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Liability = ex post and decentralized policy tool… </a:t>
            </a:r>
          </a:p>
          <a:p>
            <a:pPr lvl="3">
              <a:spcBef>
                <a:spcPts val="600"/>
              </a:spcBef>
            </a:pPr>
            <a:r>
              <a:rPr lang="en-US" sz="2000" dirty="0" smtClean="0"/>
              <a:t>     BUT Negligence =  need of </a:t>
            </a:r>
            <a:r>
              <a:rPr lang="en-US" sz="2000" dirty="0" smtClean="0"/>
              <a:t>a “hard-defined” standard</a:t>
            </a:r>
            <a:endParaRPr lang="en-US" sz="2000" dirty="0" smtClean="0"/>
          </a:p>
          <a:p>
            <a:pPr lvl="3">
              <a:spcBef>
                <a:spcPts val="600"/>
              </a:spcBef>
            </a:pPr>
            <a:endParaRPr lang="en-US" sz="400" dirty="0" smtClean="0"/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Precaution : information research… </a:t>
            </a:r>
          </a:p>
          <a:p>
            <a:pPr lvl="3">
              <a:spcBef>
                <a:spcPts val="600"/>
              </a:spcBef>
            </a:pPr>
            <a:r>
              <a:rPr lang="en-US" sz="2000" dirty="0" smtClean="0"/>
              <a:t>		</a:t>
            </a:r>
            <a:r>
              <a:rPr lang="en-US" sz="2000" b="1" dirty="0" smtClean="0"/>
              <a:t>Which </a:t>
            </a:r>
            <a:r>
              <a:rPr lang="en-US" sz="2000" b="1" dirty="0" smtClean="0"/>
              <a:t>standard?</a:t>
            </a:r>
            <a:endParaRPr lang="en-US" sz="2000" b="1" dirty="0" smtClean="0"/>
          </a:p>
          <a:p>
            <a:pPr lvl="3">
              <a:spcBef>
                <a:spcPts val="600"/>
              </a:spcBef>
            </a:pPr>
            <a:endParaRPr lang="en-US" sz="400" dirty="0" smtClean="0"/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Firms are more informed… “</a:t>
            </a:r>
            <a:r>
              <a:rPr lang="en-US" sz="2000" i="1" dirty="0" smtClean="0"/>
              <a:t>average diligence</a:t>
            </a:r>
            <a:r>
              <a:rPr lang="en-US" sz="2000" dirty="0" smtClean="0"/>
              <a:t>”?</a:t>
            </a:r>
          </a:p>
          <a:p>
            <a:pPr lvl="4">
              <a:spcBef>
                <a:spcPts val="600"/>
              </a:spcBef>
            </a:pPr>
            <a:r>
              <a:rPr lang="en-US" sz="2000" dirty="0" smtClean="0"/>
              <a:t>	Collusion? Race to the bottom?</a:t>
            </a:r>
          </a:p>
          <a:p>
            <a:pPr lvl="4">
              <a:spcBef>
                <a:spcPts val="600"/>
              </a:spcBef>
            </a:pPr>
            <a:endParaRPr lang="en-US" sz="400" dirty="0" smtClean="0"/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Maximal diligence? “To be in the front of the art?”</a:t>
            </a:r>
          </a:p>
          <a:p>
            <a:pPr lvl="3">
              <a:spcBef>
                <a:spcPts val="600"/>
              </a:spcBef>
            </a:pPr>
            <a:r>
              <a:rPr lang="en-US" sz="2000" dirty="0"/>
              <a:t>	</a:t>
            </a:r>
            <a:r>
              <a:rPr lang="en-US" sz="2000" dirty="0" smtClean="0"/>
              <a:t>	Costly… hamper innovation?</a:t>
            </a:r>
          </a:p>
          <a:p>
            <a:pPr lvl="3">
              <a:spcBef>
                <a:spcPts val="600"/>
              </a:spcBef>
            </a:pPr>
            <a:r>
              <a:rPr lang="en-US" sz="2000" dirty="0" smtClean="0"/>
              <a:t>	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627115" y="5661248"/>
            <a:ext cx="5767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627784" y="4725144"/>
            <a:ext cx="5767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2627784" y="6525344"/>
            <a:ext cx="5767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0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2</a:t>
              </a:r>
              <a:r>
                <a:rPr lang="en-US" b="1" dirty="0" smtClean="0"/>
                <a:t> : risk regulation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20700" y="1838141"/>
            <a:ext cx="83717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So many issues to explore!!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			</a:t>
            </a:r>
            <a:endParaRPr lang="en-US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rgbClr val="00B050"/>
                </a:solidFill>
              </a:rPr>
              <a:t>Trade-off </a:t>
            </a:r>
            <a:r>
              <a:rPr lang="en-US" sz="2000" b="1" dirty="0" smtClean="0">
                <a:solidFill>
                  <a:srgbClr val="00B050"/>
                </a:solidFill>
              </a:rPr>
              <a:t>precaution </a:t>
            </a:r>
            <a:r>
              <a:rPr lang="en-US" sz="2000" b="1" i="1" dirty="0" err="1">
                <a:solidFill>
                  <a:srgbClr val="00B050"/>
                </a:solidFill>
              </a:rPr>
              <a:t>vs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innovation?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Alternative decentralized policy tools?</a:t>
            </a:r>
            <a:r>
              <a:rPr lang="en-US" sz="2000" dirty="0" smtClean="0"/>
              <a:t>	</a:t>
            </a:r>
          </a:p>
          <a:p>
            <a:pPr marL="17145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Social responsibility?</a:t>
            </a:r>
          </a:p>
          <a:p>
            <a:pPr marL="2171700" lvl="4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Incentive power?  </a:t>
            </a:r>
            <a:endParaRPr lang="en-US" sz="2000" dirty="0" smtClean="0"/>
          </a:p>
          <a:p>
            <a:pPr marL="2628900" lvl="5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Stigmatization? (black listing)</a:t>
            </a:r>
          </a:p>
          <a:p>
            <a:pPr marL="2628900" lvl="5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Monitoring… who? Which cost?</a:t>
            </a:r>
            <a:endParaRPr lang="en-US" sz="2000" dirty="0" smtClean="0"/>
          </a:p>
          <a:p>
            <a:pPr marL="2171700" lvl="4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Which </a:t>
            </a:r>
            <a:r>
              <a:rPr lang="en-US" sz="2000" b="1" dirty="0" smtClean="0"/>
              <a:t>criteria</a:t>
            </a:r>
            <a:r>
              <a:rPr lang="en-US" sz="2000" dirty="0" smtClean="0"/>
              <a:t> to define?</a:t>
            </a:r>
          </a:p>
          <a:p>
            <a:pPr marL="2171700" lvl="4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Who can define?</a:t>
            </a:r>
          </a:p>
        </p:txBody>
      </p:sp>
    </p:spTree>
    <p:extLst>
      <p:ext uri="{BB962C8B-B14F-4D97-AF65-F5344CB8AC3E}">
        <p14:creationId xmlns:p14="http://schemas.microsoft.com/office/powerpoint/2010/main" val="6453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FF0000"/>
                  </a:solidFill>
                </a:rPr>
                <a:t>Conclusion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3717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Economic analysis of liability : </a:t>
            </a:r>
            <a:endParaRPr lang="en-US" sz="2400" dirty="0" smtClean="0"/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“Mainstream economics” : rationality, optimization…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Normative benchmark : </a:t>
            </a:r>
            <a:r>
              <a:rPr lang="en-US" sz="2400" b="1" dirty="0" smtClean="0"/>
              <a:t>maximizing social welfare</a:t>
            </a:r>
            <a:endParaRPr lang="en-US" sz="2400" b="1" dirty="0" smtClean="0"/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Liability = “hard” regulatory tool  (clear definitions,…)</a:t>
            </a:r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Incentives for </a:t>
            </a:r>
            <a:r>
              <a:rPr lang="en-US" sz="2400" i="1" dirty="0" smtClean="0"/>
              <a:t>risk</a:t>
            </a:r>
            <a:r>
              <a:rPr lang="en-US" sz="2400" dirty="0" smtClean="0"/>
              <a:t> prevention, and R&amp;D in safety systems</a:t>
            </a:r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Innovator </a:t>
            </a:r>
            <a:r>
              <a:rPr lang="en-US" sz="2400" i="1" dirty="0" err="1" smtClean="0"/>
              <a:t>vs</a:t>
            </a:r>
            <a:r>
              <a:rPr lang="en-US" sz="2400" dirty="0" smtClean="0"/>
              <a:t> operator : sharing liability </a:t>
            </a:r>
            <a:r>
              <a:rPr lang="en-US" sz="2400" dirty="0"/>
              <a:t>=</a:t>
            </a:r>
            <a:r>
              <a:rPr lang="en-US" sz="2400" dirty="0" smtClean="0"/>
              <a:t> new concern</a:t>
            </a:r>
            <a:endParaRPr lang="en-US" sz="2400" dirty="0"/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b="1" dirty="0" smtClean="0"/>
              <a:t>Risk </a:t>
            </a:r>
            <a:r>
              <a:rPr lang="en-US" sz="2400" b="1" dirty="0" smtClean="0"/>
              <a:t>= </a:t>
            </a:r>
            <a:r>
              <a:rPr lang="en-US" sz="2400" b="1" dirty="0"/>
              <a:t>well known rules for decision </a:t>
            </a:r>
            <a:r>
              <a:rPr lang="en-US" sz="2400" b="1" dirty="0" smtClean="0"/>
              <a:t>making</a:t>
            </a:r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Uncertainty : need for new governance, new criteria</a:t>
            </a:r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2400" dirty="0" smtClean="0"/>
              <a:t>Public participation to decide, and to accept			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 smtClean="0">
                  <a:solidFill>
                    <a:srgbClr val="FF0000"/>
                  </a:solidFill>
                </a:rPr>
                <a:t>Introduction</a:t>
              </a:r>
              <a:r>
                <a:rPr lang="fr-FR" b="1" dirty="0" smtClean="0"/>
                <a:t> </a:t>
              </a:r>
              <a:endParaRPr lang="fr-FR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58204" y="1628800"/>
            <a:ext cx="8046244" cy="37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40000"/>
              </a:lnSpc>
              <a:spcBef>
                <a:spcPts val="600"/>
              </a:spcBef>
            </a:pPr>
            <a:r>
              <a:rPr lang="en-US" sz="2400" b="1" dirty="0" smtClean="0"/>
              <a:t>Liability in economics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</a:pPr>
            <a:r>
              <a:rPr lang="en-US" sz="2000" b="1" i="1" dirty="0" smtClean="0"/>
              <a:t>Law and economics</a:t>
            </a:r>
            <a:r>
              <a:rPr lang="en-US" sz="2000" b="1" dirty="0" smtClean="0"/>
              <a:t>  </a:t>
            </a:r>
            <a:r>
              <a:rPr lang="en-US" sz="2000" dirty="0" smtClean="0"/>
              <a:t>=  “mainstream” economics</a:t>
            </a:r>
          </a:p>
          <a:p>
            <a:pPr marL="457200" lvl="1" indent="0">
              <a:lnSpc>
                <a:spcPct val="140000"/>
              </a:lnSpc>
              <a:spcBef>
                <a:spcPts val="600"/>
              </a:spcBef>
            </a:pPr>
            <a:r>
              <a:rPr lang="en-US" sz="2000" dirty="0" smtClean="0"/>
              <a:t>	   </a:t>
            </a:r>
            <a:r>
              <a:rPr lang="en-US" sz="2000" b="1" dirty="0" smtClean="0"/>
              <a:t>Neoclassic</a:t>
            </a:r>
            <a:r>
              <a:rPr lang="en-US" sz="2000" dirty="0" smtClean="0"/>
              <a:t> : 	scientist</a:t>
            </a:r>
          </a:p>
          <a:p>
            <a:pPr marL="457200" lvl="1" indent="0">
              <a:lnSpc>
                <a:spcPct val="140000"/>
              </a:lnSpc>
              <a:spcBef>
                <a:spcPts val="0"/>
              </a:spcBef>
            </a:pPr>
            <a:r>
              <a:rPr lang="en-US" sz="2000" dirty="0"/>
              <a:t>	</a:t>
            </a:r>
            <a:r>
              <a:rPr lang="en-US" sz="2000" dirty="0" smtClean="0"/>
              <a:t>		mathematical formalization</a:t>
            </a:r>
          </a:p>
          <a:p>
            <a:pPr marL="457200" lvl="1" indent="0">
              <a:lnSpc>
                <a:spcPct val="140000"/>
              </a:lnSpc>
              <a:spcBef>
                <a:spcPts val="0"/>
              </a:spcBef>
            </a:pPr>
            <a:r>
              <a:rPr lang="en-US" sz="2000" dirty="0"/>
              <a:t>	</a:t>
            </a:r>
            <a:r>
              <a:rPr lang="en-US" sz="2000" dirty="0" smtClean="0"/>
              <a:t>		optimization</a:t>
            </a:r>
          </a:p>
          <a:p>
            <a:pPr marL="457200" lvl="1" indent="0">
              <a:lnSpc>
                <a:spcPct val="140000"/>
              </a:lnSpc>
              <a:spcBef>
                <a:spcPts val="0"/>
              </a:spcBef>
            </a:pPr>
            <a:r>
              <a:rPr lang="en-US" sz="2000" dirty="0"/>
              <a:t>	</a:t>
            </a:r>
            <a:r>
              <a:rPr lang="en-US" sz="2000" dirty="0" smtClean="0"/>
              <a:t>		perfect rationality</a:t>
            </a:r>
          </a:p>
          <a:p>
            <a:pPr marL="457200" lvl="1" indent="0">
              <a:lnSpc>
                <a:spcPct val="140000"/>
              </a:lnSpc>
              <a:spcBef>
                <a:spcPts val="0"/>
              </a:spcBef>
            </a:pPr>
            <a:r>
              <a:rPr lang="en-US" sz="2000" dirty="0"/>
              <a:t>	</a:t>
            </a:r>
            <a:r>
              <a:rPr lang="en-US" sz="2000" dirty="0" smtClean="0"/>
              <a:t>		individualism</a:t>
            </a:r>
          </a:p>
          <a:p>
            <a:pPr marL="457200" lvl="1" indent="0">
              <a:lnSpc>
                <a:spcPct val="140000"/>
              </a:lnSpc>
              <a:spcBef>
                <a:spcPts val="0"/>
              </a:spcBef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dirty="0" err="1" smtClean="0"/>
              <a:t>hypothetico</a:t>
            </a:r>
            <a:r>
              <a:rPr lang="en-US" sz="2000" dirty="0" smtClean="0"/>
              <a:t>-deductive method</a:t>
            </a:r>
            <a:endParaRPr lang="en-US" sz="2000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3</a:t>
            </a:fld>
            <a:endParaRPr lang="fr-FR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15616" y="2996952"/>
            <a:ext cx="43142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39552" y="5477162"/>
            <a:ext cx="808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Mathematical modeling, simplifications		isolate effects</a:t>
            </a:r>
            <a:r>
              <a:rPr lang="en-US" sz="2000" dirty="0"/>
              <a:t>	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5292080" y="5693349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 smtClean="0"/>
                <a:t>Introduction </a:t>
              </a:r>
              <a:endParaRPr lang="fr-FR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7526" name="Text Box 6"/>
              <p:cNvSpPr txBox="1">
                <a:spLocks noChangeArrowheads="1"/>
              </p:cNvSpPr>
              <p:nvPr/>
            </p:nvSpPr>
            <p:spPr bwMode="auto">
              <a:xfrm>
                <a:off x="558204" y="1628800"/>
                <a:ext cx="8046244" cy="26499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indent="0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sz="2400" b="1" dirty="0" smtClean="0"/>
                  <a:t>Definitions</a:t>
                </a:r>
              </a:p>
              <a:p>
                <a:pPr>
                  <a:lnSpc>
                    <a:spcPct val="14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Liability</a:t>
                </a:r>
                <a:r>
                  <a:rPr lang="en-US" sz="2000" dirty="0" smtClean="0"/>
                  <a:t> = </a:t>
                </a:r>
                <a:r>
                  <a:rPr lang="en-US" sz="2000" b="1" dirty="0" smtClean="0"/>
                  <a:t>legal provision	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 responsibility)</a:t>
                </a:r>
                <a:endParaRPr lang="en-US" sz="2000" b="1" dirty="0" smtClean="0"/>
              </a:p>
              <a:p>
                <a:pPr>
                  <a:lnSpc>
                    <a:spcPct val="140000"/>
                  </a:lnSpc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sz="2000" dirty="0" smtClean="0"/>
                  <a:t>Civil liability = legal obligation to repair a damage caused because of our own activity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lnSpc>
                    <a:spcPct val="140000"/>
                  </a:lnSpc>
                  <a:spcBef>
                    <a:spcPts val="600"/>
                  </a:spcBef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Financial reparation = </a:t>
                </a:r>
                <a:r>
                  <a:rPr lang="en-US" sz="2000" i="1" dirty="0" smtClean="0"/>
                  <a:t>damages</a:t>
                </a:r>
                <a:endParaRPr lang="en-US" sz="2000" dirty="0"/>
              </a:p>
            </p:txBody>
          </p:sp>
        </mc:Choice>
        <mc:Fallback xmlns="">
          <p:sp>
            <p:nvSpPr>
              <p:cNvPr id="1075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204" y="1628800"/>
                <a:ext cx="8046244" cy="2649956"/>
              </a:xfrm>
              <a:prstGeom prst="rect">
                <a:avLst/>
              </a:prstGeom>
              <a:blipFill rotWithShape="1">
                <a:blip r:embed="rId4"/>
                <a:stretch>
                  <a:fillRect l="-1213" r="-455" b="-13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39552" y="4574158"/>
            <a:ext cx="80837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Two economic issues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i="1" dirty="0" smtClean="0"/>
              <a:t>Ex post</a:t>
            </a:r>
            <a:r>
              <a:rPr lang="en-US" sz="2000" dirty="0" smtClean="0"/>
              <a:t> fairness, Justice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i="1" dirty="0" smtClean="0"/>
              <a:t>Ex ante</a:t>
            </a:r>
            <a:r>
              <a:rPr lang="en-US" sz="2000" b="1" dirty="0" smtClean="0"/>
              <a:t> incentives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1042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 smtClean="0"/>
                <a:t>Introduction </a:t>
              </a:r>
              <a:endParaRPr lang="fr-FR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5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539552" y="1772816"/>
                <a:ext cx="80837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b="1" dirty="0" smtClean="0"/>
                  <a:t>Classic representation</a:t>
                </a:r>
              </a:p>
              <a:p>
                <a:pPr algn="ctr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𝑊</m:t>
                      </m:r>
                      <m:r>
                        <a:rPr lang="en-US" b="0" i="1" smtClean="0"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fr-FR" b="0" i="1" smtClean="0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.</m:t>
                      </m:r>
                      <m:r>
                        <a:rPr lang="fr-FR" b="0" i="1" smtClean="0">
                          <a:latin typeface="Cambria Math"/>
                        </a:rPr>
                        <m:t>𝐿</m:t>
                      </m:r>
                      <m:r>
                        <a:rPr lang="fr-FR" b="0" i="1" smtClean="0">
                          <a:latin typeface="Cambria Math"/>
                        </a:rPr>
                        <m:t>(</m:t>
                      </m:r>
                      <m:r>
                        <a:rPr lang="fr-FR" b="0" i="1" smtClean="0">
                          <a:latin typeface="Cambria Math"/>
                        </a:rPr>
                        <m:t>𝑥</m:t>
                      </m:r>
                      <m:r>
                        <a:rPr lang="fr-FR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16"/>
                <a:ext cx="8083748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79" t="-4717" b="-7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1403028" y="2782669"/>
            <a:ext cx="194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earning</a:t>
            </a:r>
          </a:p>
          <a:p>
            <a:r>
              <a:rPr lang="en-US" dirty="0"/>
              <a:t>f</a:t>
            </a:r>
            <a:r>
              <a:rPr lang="en-US" dirty="0" smtClean="0"/>
              <a:t>rom activity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3779292" y="2782669"/>
            <a:ext cx="194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of prevention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6443588" y="2782669"/>
            <a:ext cx="194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cost </a:t>
            </a:r>
          </a:p>
          <a:p>
            <a:r>
              <a:rPr lang="en-US" dirty="0" smtClean="0"/>
              <a:t>in liability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627784" y="2419147"/>
            <a:ext cx="792088" cy="36352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4211960" y="2504206"/>
            <a:ext cx="0" cy="27846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580533" y="2419147"/>
            <a:ext cx="719659" cy="36352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10990" y="4079974"/>
            <a:ext cx="80837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Prevention ?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Costly effort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Reduces the probability of accident (and so, the expected damages…)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3673475" cy="431800"/>
            <a:chOff x="476" y="482"/>
            <a:chExt cx="2314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3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 dirty="0" smtClean="0"/>
                <a:t>Introduction </a:t>
              </a:r>
              <a:endParaRPr lang="fr-FR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6</a:t>
            </a:fld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539552" y="1628800"/>
                <a:ext cx="8083748" cy="2758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b="1" dirty="0" smtClean="0"/>
                  <a:t>Application of liability</a:t>
                </a:r>
              </a:p>
              <a:p>
                <a:pPr>
                  <a:spcBef>
                    <a:spcPts val="600"/>
                  </a:spcBef>
                </a:pPr>
                <a:endParaRPr lang="en-US" sz="800" b="1" dirty="0"/>
              </a:p>
              <a:p>
                <a:pPr>
                  <a:spcBef>
                    <a:spcPts val="800"/>
                  </a:spcBef>
                </a:pPr>
                <a:r>
                  <a:rPr lang="en-US" b="1" dirty="0" smtClean="0"/>
                  <a:t>	1. Liability </a:t>
                </a:r>
                <a:r>
                  <a:rPr lang="en-US" b="1" i="1" dirty="0" smtClean="0"/>
                  <a:t>rule  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(how to enforce)</a:t>
                </a:r>
              </a:p>
              <a:p>
                <a:pPr marL="1657350" lvl="3" indent="-285750">
                  <a:spcBef>
                    <a:spcPts val="800"/>
                  </a:spcBef>
                  <a:buFont typeface="Arial" pitchFamily="34" charset="0"/>
                  <a:buChar char="•"/>
                </a:pPr>
                <a:r>
                  <a:rPr lang="en-US" i="1" dirty="0" smtClean="0"/>
                  <a:t>Strict liability rule</a:t>
                </a:r>
                <a:r>
                  <a:rPr lang="en-US" dirty="0" smtClean="0"/>
                  <a:t> : “automatic” 	</a:t>
                </a:r>
              </a:p>
              <a:p>
                <a:pPr lvl="3">
                  <a:spcBef>
                    <a:spcPts val="800"/>
                  </a:spcBef>
                </a:pPr>
                <a:r>
                  <a:rPr lang="en-US" b="0" dirty="0"/>
                  <a:t>	</a:t>
                </a:r>
                <a:r>
                  <a:rPr lang="en-US" b="0" dirty="0" smtClean="0"/>
                  <a:t>	           </a:t>
                </a:r>
                <a:r>
                  <a:rPr lang="fr-FR" b="0" dirty="0" smtClean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𝐿</m:t>
                    </m:r>
                  </m:oMath>
                </a14:m>
                <a:endParaRPr lang="en-US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3" algn="ctr">
                  <a:spcBef>
                    <a:spcPts val="800"/>
                  </a:spcBef>
                </a:pPr>
                <a:endParaRPr lang="en-US" sz="200" i="1" dirty="0" smtClean="0"/>
              </a:p>
              <a:p>
                <a:pPr marL="1657350" lvl="3" indent="-285750">
                  <a:spcBef>
                    <a:spcPts val="800"/>
                  </a:spcBef>
                  <a:buFont typeface="Arial" pitchFamily="34" charset="0"/>
                  <a:buChar char="•"/>
                </a:pPr>
                <a:r>
                  <a:rPr lang="en-US" i="1" dirty="0" smtClean="0"/>
                  <a:t>Negligence rule</a:t>
                </a:r>
              </a:p>
              <a:p>
                <a:pPr lvl="3" algn="ctr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𝐿</m:t>
                            </m:r>
                          </m:e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8083748" cy="2758127"/>
              </a:xfrm>
              <a:prstGeom prst="rect">
                <a:avLst/>
              </a:prstGeom>
              <a:blipFill rotWithShape="1">
                <a:blip r:embed="rId4"/>
                <a:stretch>
                  <a:fillRect l="-679" t="-11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5787206" y="3789040"/>
                <a:ext cx="1665114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i</a:t>
                </a:r>
                <a:r>
                  <a:rPr lang="fr-FR" dirty="0" smtClean="0"/>
                  <a:t>f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𝑥</m:t>
                    </m:r>
                    <m:r>
                      <a:rPr lang="fr-FR" b="0" i="1" smtClean="0">
                        <a:latin typeface="Cambria Math"/>
                      </a:rPr>
                      <m:t>&lt;</m:t>
                    </m:r>
                    <m:acc>
                      <m:accPr>
                        <m:chr m:val="̅"/>
                        <m:ctrlPr>
                          <a:rPr lang="fr-FR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fr-FR" dirty="0" smtClean="0"/>
              </a:p>
              <a:p>
                <a:r>
                  <a:rPr lang="fr-FR" dirty="0"/>
                  <a:t>i</a:t>
                </a:r>
                <a:r>
                  <a:rPr lang="fr-FR" dirty="0" smtClean="0"/>
                  <a:t>f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𝑥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≥</m:t>
                    </m:r>
                    <m:acc>
                      <m:accPr>
                        <m:chr m:val="̅"/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206" y="3789040"/>
                <a:ext cx="1665114" cy="670761"/>
              </a:xfrm>
              <a:prstGeom prst="rect">
                <a:avLst/>
              </a:prstGeom>
              <a:blipFill rotWithShape="1">
                <a:blip r:embed="rId5"/>
                <a:stretch>
                  <a:fillRect l="-2930" t="-4545"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475656" y="4581128"/>
                <a:ext cx="6840760" cy="1708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b="1" dirty="0" smtClean="0"/>
                  <a:t>2. Liability </a:t>
                </a:r>
                <a:r>
                  <a:rPr lang="en-US" b="1" i="1" dirty="0" smtClean="0"/>
                  <a:t>regime</a:t>
                </a:r>
                <a:r>
                  <a:rPr lang="en-US" b="1" dirty="0" smtClean="0"/>
                  <a:t>   </a:t>
                </a:r>
                <a:r>
                  <a:rPr lang="en-US" dirty="0" smtClean="0"/>
                  <a:t>(extent of liability)</a:t>
                </a:r>
              </a:p>
              <a:p>
                <a:pPr marL="742950" lvl="1" indent="-285750"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i="1" dirty="0" smtClean="0"/>
                  <a:t>Unlimited liability</a:t>
                </a:r>
              </a:p>
              <a:p>
                <a:pPr lvl="1" algn="ctr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𝐿</m:t>
                      </m:r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 smtClean="0"/>
              </a:p>
              <a:p>
                <a:pPr marL="742950" lvl="1" indent="-285750">
                  <a:spcBef>
                    <a:spcPts val="600"/>
                  </a:spcBef>
                  <a:buFont typeface="Arial" pitchFamily="34" charset="0"/>
                  <a:buChar char="•"/>
                </a:pPr>
                <a:r>
                  <a:rPr lang="en-US" i="1" dirty="0" smtClean="0"/>
                  <a:t>Limited liability</a:t>
                </a:r>
              </a:p>
              <a:p>
                <a:pPr lvl="1" algn="ctr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𝐿</m:t>
                    </m:r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b="1" i="1" dirty="0" smtClean="0"/>
                  <a:t>or</a:t>
                </a:r>
                <a:r>
                  <a:rPr lang="en-US" dirty="0" smtClean="0"/>
                  <a:t>  the net financial capacity</a:t>
                </a:r>
                <a:endParaRPr lang="en-US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581128"/>
                <a:ext cx="6840760" cy="1708160"/>
              </a:xfrm>
              <a:prstGeom prst="rect">
                <a:avLst/>
              </a:prstGeom>
              <a:blipFill rotWithShape="1">
                <a:blip r:embed="rId6"/>
                <a:stretch>
                  <a:fillRect l="-713" t="-1779" b="-46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5787206" y="2987660"/>
            <a:ext cx="130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whatever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7236296" y="3861048"/>
                <a:ext cx="1728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1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14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fr-FR" sz="1400" dirty="0" smtClean="0"/>
                  <a:t>  = </a:t>
                </a:r>
                <a:r>
                  <a:rPr lang="fr-FR" sz="1400" b="1" dirty="0" smtClean="0"/>
                  <a:t>standard </a:t>
                </a:r>
              </a:p>
              <a:p>
                <a:r>
                  <a:rPr lang="fr-FR" sz="1400" dirty="0" smtClean="0"/>
                  <a:t>        of due care</a:t>
                </a:r>
                <a:endParaRPr lang="fr-FR" sz="14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861048"/>
                <a:ext cx="172819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3" b="-104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64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3850" y="2979529"/>
            <a:ext cx="8496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Application 1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Innovation fostering</a:t>
            </a:r>
            <a:endParaRPr lang="en-US" sz="2400" b="1" dirty="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633788" y="5013176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2700338" y="2348880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6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58204" y="1556792"/>
            <a:ext cx="8046244" cy="2363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/>
              <a:t>Literature overview</a:t>
            </a:r>
          </a:p>
          <a:p>
            <a:pPr lvl="1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First studies : </a:t>
            </a:r>
            <a:r>
              <a:rPr lang="en-US" sz="2000" dirty="0" err="1" smtClean="0"/>
              <a:t>Endres</a:t>
            </a:r>
            <a:r>
              <a:rPr lang="en-US" sz="2000" dirty="0" smtClean="0"/>
              <a:t> (2006, 2008)</a:t>
            </a:r>
          </a:p>
          <a:p>
            <a:pPr lvl="1">
              <a:lnSpc>
                <a:spcPct val="14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revention </a:t>
            </a:r>
            <a:r>
              <a:rPr lang="en-US" sz="2000" b="1" i="1" dirty="0" smtClean="0"/>
              <a:t>and</a:t>
            </a:r>
            <a:r>
              <a:rPr lang="en-US" sz="2000" b="1" dirty="0" smtClean="0"/>
              <a:t> innovation</a:t>
            </a:r>
          </a:p>
          <a:p>
            <a:pPr marL="457200" lvl="1" indent="0">
              <a:lnSpc>
                <a:spcPct val="140000"/>
              </a:lnSpc>
              <a:spcBef>
                <a:spcPct val="50000"/>
              </a:spcBef>
            </a:pPr>
            <a:r>
              <a:rPr lang="en-US" sz="2000" dirty="0"/>
              <a:t>	</a:t>
            </a:r>
            <a:r>
              <a:rPr lang="en-US" sz="2000" dirty="0" smtClean="0"/>
              <a:t>	 Two components of the prevention policy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8</a:t>
            </a:fld>
            <a:endParaRPr lang="fr-FR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1907704" y="364502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682998" y="4358134"/>
            <a:ext cx="74894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Innovation may be a source of :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/>
              <a:t>Safety-efficiency	(see graph</a:t>
            </a:r>
            <a:r>
              <a:rPr lang="en-US" sz="2000" dirty="0"/>
              <a:t>.</a:t>
            </a:r>
            <a:r>
              <a:rPr lang="en-US" sz="2000" dirty="0" smtClean="0"/>
              <a:t>)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/>
              <a:t>Cost-efficiency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66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539552" y="765175"/>
            <a:ext cx="4248150" cy="431800"/>
            <a:chOff x="476" y="482"/>
            <a:chExt cx="2676" cy="272"/>
          </a:xfrm>
        </p:grpSpPr>
        <p:sp>
          <p:nvSpPr>
            <p:cNvPr id="107523" name="Text Box 3"/>
            <p:cNvSpPr txBox="1">
              <a:spLocks noChangeArrowheads="1"/>
            </p:cNvSpPr>
            <p:nvPr/>
          </p:nvSpPr>
          <p:spPr bwMode="auto">
            <a:xfrm>
              <a:off x="476" y="482"/>
              <a:ext cx="26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/>
                <a:t>Application 1</a:t>
              </a:r>
              <a:r>
                <a:rPr lang="en-US" b="1" dirty="0" smtClean="0"/>
                <a:t> : innovation fostering </a:t>
              </a:r>
              <a:endParaRPr lang="en-US" b="1" dirty="0"/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521" y="754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4669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11FBF954-6E02-4BA6-B019-25FCA0431280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39205"/>
            <a:ext cx="5759202" cy="44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11560" y="1804754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Innovation and prevention : case of a « safety – innovation »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12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18530</TotalTime>
  <Words>814</Words>
  <Application>Microsoft Office PowerPoint</Application>
  <PresentationFormat>Affichage à l'écran (4:3)</PresentationFormat>
  <Paragraphs>230</Paragraphs>
  <Slides>23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Julien Jacob</cp:lastModifiedBy>
  <cp:revision>454</cp:revision>
  <dcterms:created xsi:type="dcterms:W3CDTF">2009-03-19T13:58:19Z</dcterms:created>
  <dcterms:modified xsi:type="dcterms:W3CDTF">2013-04-22T15:41:14Z</dcterms:modified>
</cp:coreProperties>
</file>