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317" r:id="rId3"/>
    <p:sldId id="332" r:id="rId4"/>
    <p:sldId id="318" r:id="rId5"/>
    <p:sldId id="319" r:id="rId6"/>
    <p:sldId id="320" r:id="rId7"/>
    <p:sldId id="341" r:id="rId8"/>
    <p:sldId id="330" r:id="rId9"/>
    <p:sldId id="329" r:id="rId10"/>
    <p:sldId id="331" r:id="rId11"/>
    <p:sldId id="338" r:id="rId12"/>
    <p:sldId id="344" r:id="rId13"/>
    <p:sldId id="363" r:id="rId14"/>
    <p:sldId id="339" r:id="rId15"/>
    <p:sldId id="354" r:id="rId16"/>
    <p:sldId id="345" r:id="rId17"/>
    <p:sldId id="347" r:id="rId18"/>
    <p:sldId id="355" r:id="rId19"/>
    <p:sldId id="362" r:id="rId20"/>
    <p:sldId id="356" r:id="rId21"/>
    <p:sldId id="359" r:id="rId22"/>
    <p:sldId id="360" r:id="rId23"/>
    <p:sldId id="361" r:id="rId24"/>
  </p:sldIdLst>
  <p:sldSz cx="9144000" cy="6858000" type="screen4x3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87734" autoAdjust="0"/>
  </p:normalViewPr>
  <p:slideViewPr>
    <p:cSldViewPr>
      <p:cViewPr varScale="1">
        <p:scale>
          <a:sx n="64" d="100"/>
          <a:sy n="64" d="100"/>
        </p:scale>
        <p:origin x="-156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0" tIns="47160" rIns="94320" bIns="47160" numCol="1" anchor="t" anchorCtr="0" compatLnSpc="1">
            <a:prstTxWarp prst="textNoShape">
              <a:avLst/>
            </a:prstTxWarp>
          </a:bodyPr>
          <a:lstStyle>
            <a:lvl1pPr defTabSz="942975">
              <a:defRPr sz="1200"/>
            </a:lvl1pPr>
          </a:lstStyle>
          <a:p>
            <a:endParaRPr lang="fr-FR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0" tIns="47160" rIns="94320" bIns="47160" numCol="1" anchor="t" anchorCtr="0" compatLnSpc="1">
            <a:prstTxWarp prst="textNoShape">
              <a:avLst/>
            </a:prstTxWarp>
          </a:bodyPr>
          <a:lstStyle>
            <a:lvl1pPr algn="r" defTabSz="942975">
              <a:defRPr sz="1200"/>
            </a:lvl1pPr>
          </a:lstStyle>
          <a:p>
            <a:endParaRPr lang="fr-FR"/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0" tIns="47160" rIns="94320" bIns="47160" numCol="1" anchor="b" anchorCtr="0" compatLnSpc="1">
            <a:prstTxWarp prst="textNoShape">
              <a:avLst/>
            </a:prstTxWarp>
          </a:bodyPr>
          <a:lstStyle>
            <a:lvl1pPr defTabSz="942975">
              <a:defRPr sz="1200"/>
            </a:lvl1pPr>
          </a:lstStyle>
          <a:p>
            <a:endParaRPr lang="fr-FR"/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0" tIns="47160" rIns="94320" bIns="47160" numCol="1" anchor="b" anchorCtr="0" compatLnSpc="1">
            <a:prstTxWarp prst="textNoShape">
              <a:avLst/>
            </a:prstTxWarp>
          </a:bodyPr>
          <a:lstStyle>
            <a:lvl1pPr algn="r" defTabSz="942975">
              <a:defRPr sz="1200"/>
            </a:lvl1pPr>
          </a:lstStyle>
          <a:p>
            <a:fld id="{1948A804-5EC2-421E-904A-1D4E12C31C40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532808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0" tIns="47160" rIns="94320" bIns="47160" numCol="1" anchor="t" anchorCtr="0" compatLnSpc="1">
            <a:prstTxWarp prst="textNoShape">
              <a:avLst/>
            </a:prstTxWarp>
          </a:bodyPr>
          <a:lstStyle>
            <a:lvl1pPr defTabSz="942975">
              <a:defRPr sz="1200"/>
            </a:lvl1pPr>
          </a:lstStyle>
          <a:p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0" tIns="47160" rIns="94320" bIns="47160" numCol="1" anchor="t" anchorCtr="0" compatLnSpc="1">
            <a:prstTxWarp prst="textNoShape">
              <a:avLst/>
            </a:prstTxWarp>
          </a:bodyPr>
          <a:lstStyle>
            <a:lvl1pPr algn="r" defTabSz="942975">
              <a:defRPr sz="1200"/>
            </a:lvl1pPr>
          </a:lstStyle>
          <a:p>
            <a:endParaRPr lang="fr-F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59338"/>
            <a:ext cx="5680075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0" tIns="47160" rIns="94320" bIns="471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0" tIns="47160" rIns="94320" bIns="47160" numCol="1" anchor="b" anchorCtr="0" compatLnSpc="1">
            <a:prstTxWarp prst="textNoShape">
              <a:avLst/>
            </a:prstTxWarp>
          </a:bodyPr>
          <a:lstStyle>
            <a:lvl1pPr defTabSz="942975">
              <a:defRPr sz="1200"/>
            </a:lvl1pPr>
          </a:lstStyle>
          <a:p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0" tIns="47160" rIns="94320" bIns="47160" numCol="1" anchor="b" anchorCtr="0" compatLnSpc="1">
            <a:prstTxWarp prst="textNoShape">
              <a:avLst/>
            </a:prstTxWarp>
          </a:bodyPr>
          <a:lstStyle>
            <a:lvl1pPr algn="r" defTabSz="942975">
              <a:defRPr sz="1200"/>
            </a:lvl1pPr>
          </a:lstStyle>
          <a:p>
            <a:fld id="{B8E325B4-3A55-4E24-B76D-298BE74866C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210907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5207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5207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5207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5207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5207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5207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5207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Criterion</a:t>
            </a:r>
            <a:r>
              <a:rPr lang="fr-FR" dirty="0" smtClean="0"/>
              <a:t> </a:t>
            </a:r>
            <a:r>
              <a:rPr lang="fr-FR" dirty="0" err="1" smtClean="0"/>
              <a:t>under</a:t>
            </a:r>
            <a:r>
              <a:rPr lang="fr-FR" dirty="0" smtClean="0"/>
              <a:t> </a:t>
            </a:r>
            <a:r>
              <a:rPr lang="fr-FR" dirty="0" err="1" smtClean="0"/>
              <a:t>uncertainty</a:t>
            </a:r>
            <a:r>
              <a:rPr lang="fr-FR" dirty="0" smtClean="0"/>
              <a:t> : </a:t>
            </a:r>
            <a:r>
              <a:rPr lang="fr-FR" dirty="0" err="1" smtClean="0"/>
              <a:t>cost-benefit</a:t>
            </a:r>
            <a:r>
              <a:rPr lang="fr-FR" dirty="0" smtClean="0"/>
              <a:t>… but </a:t>
            </a:r>
            <a:r>
              <a:rPr lang="fr-FR" dirty="0" err="1" smtClean="0"/>
              <a:t>uncertainties</a:t>
            </a:r>
            <a:r>
              <a:rPr lang="fr-FR" dirty="0" smtClean="0"/>
              <a:t>,</a:t>
            </a:r>
            <a:r>
              <a:rPr lang="fr-FR" baseline="0" dirty="0" smtClean="0"/>
              <a:t> </a:t>
            </a:r>
            <a:r>
              <a:rPr lang="fr-FR" baseline="0" dirty="0" err="1" smtClean="0"/>
              <a:t>especially</a:t>
            </a:r>
            <a:r>
              <a:rPr lang="fr-FR" baseline="0" dirty="0" smtClean="0"/>
              <a:t> in </a:t>
            </a:r>
            <a:r>
              <a:rPr lang="fr-FR" baseline="0" dirty="0" err="1" smtClean="0"/>
              <a:t>costs</a:t>
            </a:r>
            <a:r>
              <a:rPr lang="fr-FR" baseline="0" dirty="0" smtClean="0"/>
              <a:t>… =&gt; </a:t>
            </a:r>
            <a:r>
              <a:rPr lang="fr-FR" baseline="0" dirty="0" err="1" smtClean="0"/>
              <a:t>Reversibility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flexibility</a:t>
            </a:r>
            <a:r>
              <a:rPr lang="fr-FR" baseline="0" dirty="0" smtClean="0"/>
              <a:t>  -&gt;  option value</a:t>
            </a:r>
          </a:p>
          <a:p>
            <a:r>
              <a:rPr lang="fr-FR" baseline="0" dirty="0" smtClean="0"/>
              <a:t>Science and </a:t>
            </a:r>
            <a:r>
              <a:rPr lang="fr-FR" baseline="0" smtClean="0"/>
              <a:t>Society Action Plan, 2001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95207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95207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95207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9520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520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5207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Negligence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needs</a:t>
            </a:r>
            <a:r>
              <a:rPr lang="fr-FR" baseline="0" dirty="0" smtClean="0"/>
              <a:t> a « hard » </a:t>
            </a:r>
            <a:r>
              <a:rPr lang="fr-FR" baseline="0" dirty="0" err="1" smtClean="0"/>
              <a:t>definition</a:t>
            </a:r>
            <a:r>
              <a:rPr lang="fr-FR" baseline="0" dirty="0" smtClean="0"/>
              <a:t> of « due care / due diligence » : </a:t>
            </a:r>
            <a:r>
              <a:rPr lang="fr-FR" baseline="0" dirty="0" err="1" smtClean="0"/>
              <a:t>less</a:t>
            </a:r>
            <a:r>
              <a:rPr lang="fr-FR" baseline="0" dirty="0" smtClean="0"/>
              <a:t> flexible to </a:t>
            </a:r>
            <a:r>
              <a:rPr lang="fr-FR" baseline="0" dirty="0" err="1" smtClean="0"/>
              <a:t>apply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9520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5207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5207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Intuition : </a:t>
            </a:r>
            <a:r>
              <a:rPr lang="fr-FR" dirty="0" err="1" smtClean="0"/>
              <a:t>negligence</a:t>
            </a:r>
            <a:r>
              <a:rPr lang="fr-FR" dirty="0" smtClean="0"/>
              <a:t> = exemption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from</a:t>
            </a:r>
            <a:r>
              <a:rPr lang="fr-FR" baseline="0" dirty="0" smtClean="0"/>
              <a:t> </a:t>
            </a:r>
            <a:r>
              <a:rPr lang="fr-FR" baseline="0" dirty="0" err="1" smtClean="0"/>
              <a:t>liability</a:t>
            </a:r>
            <a:r>
              <a:rPr lang="fr-FR" baseline="0" dirty="0" smtClean="0"/>
              <a:t>. </a:t>
            </a:r>
            <a:r>
              <a:rPr lang="fr-FR" baseline="0" dirty="0" err="1" smtClean="0"/>
              <a:t>Cost</a:t>
            </a:r>
            <a:r>
              <a:rPr lang="fr-FR" baseline="0" dirty="0" smtClean="0"/>
              <a:t> of the damage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externalized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from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firm</a:t>
            </a:r>
            <a:r>
              <a:rPr lang="fr-FR" baseline="0" dirty="0" smtClean="0"/>
              <a:t> : no </a:t>
            </a:r>
            <a:r>
              <a:rPr lang="fr-FR" baseline="0" dirty="0" err="1" smtClean="0"/>
              <a:t>incentives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innovate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reduce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cost</a:t>
            </a:r>
            <a:r>
              <a:rPr lang="fr-FR" baseline="0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95207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5207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520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22047F-2252-4367-A380-F9C6AF53AD0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2208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51173-4624-41FD-9C7B-082A3FC6ADF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4818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E9ABAA-BC4A-44D9-922C-CD8DCC83597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104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FBF954-6E02-4BA6-B019-25FCA0431280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2799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FFF48E-BCE2-4ABF-A7AD-B26D2F91791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2751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DBF190-D684-4EA8-BFCA-53D4F920E64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0705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08829-DB0B-4E63-BAC2-3B62FDF390F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8554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ADED7E-50C4-4889-98C1-7BA64320838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013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00A6E0-70FA-4FE5-A36F-4586CA0DE1A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0352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1EF143-00FB-4758-9F1F-776EEE40CA4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4803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1ACA99-DDE3-4425-9BDA-DE035914EE7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1591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15D8EC4-5040-4E9F-811F-086A7E6251B1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323850" y="1844824"/>
            <a:ext cx="8496300" cy="1585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/>
              <a:t>Economic analysis of liability,</a:t>
            </a:r>
          </a:p>
          <a:p>
            <a:pPr algn="ctr">
              <a:spcBef>
                <a:spcPts val="600"/>
              </a:spcBef>
            </a:pPr>
            <a:r>
              <a:rPr lang="en-US" sz="2800" b="1" dirty="0" smtClean="0"/>
              <a:t>or liability as an incentive policy tool :</a:t>
            </a:r>
          </a:p>
          <a:p>
            <a:pPr algn="ctr">
              <a:spcBef>
                <a:spcPct val="50000"/>
              </a:spcBef>
            </a:pPr>
            <a:r>
              <a:rPr lang="en-US" sz="2400" b="1" dirty="0" smtClean="0"/>
              <a:t>Application to innovation fostering and risk regulation</a:t>
            </a:r>
            <a:endParaRPr lang="en-US" sz="2400" b="1" dirty="0"/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1331913" y="4378325"/>
            <a:ext cx="6408737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/>
              <a:t>   Julien JACOB</a:t>
            </a:r>
          </a:p>
          <a:p>
            <a:pPr algn="ctr">
              <a:spcBef>
                <a:spcPct val="50000"/>
              </a:spcBef>
            </a:pPr>
            <a:r>
              <a:rPr lang="fr-FR" b="1"/>
              <a:t>   BETA, Université de Lorraine 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827088" y="5876925"/>
            <a:ext cx="7488237" cy="70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/>
              <a:t>Workshop GREAT – Université Paris-Descartes</a:t>
            </a:r>
            <a:endParaRPr lang="fr-FR" sz="1600" dirty="0"/>
          </a:p>
          <a:p>
            <a:pPr algn="ctr">
              <a:spcBef>
                <a:spcPct val="50000"/>
              </a:spcBef>
            </a:pPr>
            <a:r>
              <a:rPr lang="fr-FR" sz="1600" dirty="0" smtClean="0"/>
              <a:t>Paris, </a:t>
            </a:r>
            <a:r>
              <a:rPr lang="fr-FR" sz="1600" dirty="0"/>
              <a:t>23 </a:t>
            </a:r>
            <a:r>
              <a:rPr lang="fr-FR" sz="1600" dirty="0" smtClean="0"/>
              <a:t>avril 2013</a:t>
            </a:r>
            <a:endParaRPr lang="fr-FR" sz="1600" dirty="0"/>
          </a:p>
        </p:txBody>
      </p:sp>
      <p:sp>
        <p:nvSpPr>
          <p:cNvPr id="2061" name="Line 13"/>
          <p:cNvSpPr>
            <a:spLocks noChangeShapeType="1"/>
          </p:cNvSpPr>
          <p:nvPr/>
        </p:nvSpPr>
        <p:spPr bwMode="auto">
          <a:xfrm>
            <a:off x="3633788" y="3933825"/>
            <a:ext cx="20177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>
            <a:off x="2700338" y="5805488"/>
            <a:ext cx="3743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33375"/>
            <a:ext cx="2466975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539552" y="765175"/>
            <a:ext cx="4248150" cy="431800"/>
            <a:chOff x="476" y="482"/>
            <a:chExt cx="2676" cy="272"/>
          </a:xfrm>
        </p:grpSpPr>
        <p:sp>
          <p:nvSpPr>
            <p:cNvPr id="107523" name="Text Box 3"/>
            <p:cNvSpPr txBox="1">
              <a:spLocks noChangeArrowheads="1"/>
            </p:cNvSpPr>
            <p:nvPr/>
          </p:nvSpPr>
          <p:spPr bwMode="auto">
            <a:xfrm>
              <a:off x="476" y="482"/>
              <a:ext cx="267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 dirty="0" smtClean="0"/>
                <a:t>Application 1</a:t>
              </a:r>
              <a:r>
                <a:rPr lang="en-US" b="1" dirty="0" smtClean="0"/>
                <a:t> : innovation fostering </a:t>
              </a:r>
              <a:endParaRPr lang="en-US" b="1" dirty="0"/>
            </a:p>
          </p:txBody>
        </p:sp>
        <p:sp>
          <p:nvSpPr>
            <p:cNvPr id="107524" name="Line 4"/>
            <p:cNvSpPr>
              <a:spLocks noChangeShapeType="1"/>
            </p:cNvSpPr>
            <p:nvPr/>
          </p:nvSpPr>
          <p:spPr bwMode="auto">
            <a:xfrm>
              <a:off x="521" y="754"/>
              <a:ext cx="12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075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33375"/>
            <a:ext cx="2466975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7526" name="Text Box 6"/>
              <p:cNvSpPr txBox="1">
                <a:spLocks noChangeArrowheads="1"/>
              </p:cNvSpPr>
              <p:nvPr/>
            </p:nvSpPr>
            <p:spPr bwMode="auto">
              <a:xfrm>
                <a:off x="558204" y="1700808"/>
                <a:ext cx="8046244" cy="43950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marL="342900" indent="-3429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800100" indent="-3429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257300" indent="-3429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714500" indent="-3429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171700" indent="-3429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628900" indent="-3429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3086100" indent="-3429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543300" indent="-3429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4000500" indent="-3429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indent="0">
                  <a:lnSpc>
                    <a:spcPct val="140000"/>
                  </a:lnSpc>
                  <a:spcBef>
                    <a:spcPct val="50000"/>
                  </a:spcBef>
                </a:pPr>
                <a:r>
                  <a:rPr lang="en-US" sz="2400" b="1" dirty="0" smtClean="0">
                    <a:solidFill>
                      <a:srgbClr val="FF0000"/>
                    </a:solidFill>
                  </a:rPr>
                  <a:t>Main findings</a:t>
                </a:r>
                <a:endParaRPr lang="en-US" sz="2000" dirty="0"/>
              </a:p>
              <a:p>
                <a:pPr marL="0" indent="0">
                  <a:lnSpc>
                    <a:spcPct val="140000"/>
                  </a:lnSpc>
                  <a:spcBef>
                    <a:spcPct val="50000"/>
                  </a:spcBef>
                </a:pPr>
                <a:r>
                  <a:rPr lang="en-US" sz="2000" dirty="0" smtClean="0">
                    <a:solidFill>
                      <a:schemeClr val="tx1"/>
                    </a:solidFill>
                  </a:rPr>
                  <a:t>Considering the incentives to innovate :</a:t>
                </a:r>
              </a:p>
              <a:p>
                <a:pPr lvl="1">
                  <a:lnSpc>
                    <a:spcPct val="140000"/>
                  </a:lnSpc>
                  <a:spcBef>
                    <a:spcPct val="50000"/>
                  </a:spcBef>
                  <a:buFont typeface="Arial" pitchFamily="34" charset="0"/>
                  <a:buChar char="•"/>
                </a:pPr>
                <a:r>
                  <a:rPr lang="en-US" sz="2000" dirty="0" smtClean="0">
                    <a:solidFill>
                      <a:schemeClr val="tx1"/>
                    </a:solidFill>
                  </a:rPr>
                  <a:t>Strict liability rule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≠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  negligence rule</a:t>
                </a:r>
              </a:p>
              <a:p>
                <a:pPr lvl="1">
                  <a:lnSpc>
                    <a:spcPct val="140000"/>
                  </a:lnSpc>
                  <a:spcBef>
                    <a:spcPct val="50000"/>
                  </a:spcBef>
                  <a:buFont typeface="Arial" pitchFamily="34" charset="0"/>
                  <a:buChar char="•"/>
                </a:pPr>
                <a:r>
                  <a:rPr lang="en-US" sz="2000" dirty="0" smtClean="0">
                    <a:solidFill>
                      <a:schemeClr val="tx1"/>
                    </a:solidFill>
                  </a:rPr>
                  <a:t>Ranking depends on </a:t>
                </a:r>
                <a:r>
                  <a:rPr lang="en-US" sz="2000" dirty="0" smtClean="0"/>
                  <a:t>the </a:t>
                </a:r>
                <a:r>
                  <a:rPr lang="en-US" sz="2000" b="1" dirty="0" smtClean="0"/>
                  <a:t>t</a:t>
                </a:r>
                <a:r>
                  <a:rPr lang="en-US" sz="2000" b="1" dirty="0" smtClean="0">
                    <a:solidFill>
                      <a:schemeClr val="tx1"/>
                    </a:solidFill>
                  </a:rPr>
                  <a:t>ype of innovation</a:t>
                </a:r>
              </a:p>
              <a:p>
                <a:pPr marL="0" indent="0">
                  <a:lnSpc>
                    <a:spcPct val="140000"/>
                  </a:lnSpc>
                  <a:spcBef>
                    <a:spcPct val="50000"/>
                  </a:spcBef>
                </a:pPr>
                <a:r>
                  <a:rPr lang="en-US" sz="2000" dirty="0" smtClean="0"/>
                  <a:t>           	       Ex :   . negligence = </a:t>
                </a:r>
                <a:r>
                  <a:rPr lang="en-US" sz="2000" b="1" dirty="0" smtClean="0"/>
                  <a:t>no incentives </a:t>
                </a:r>
                <a:r>
                  <a:rPr lang="en-US" sz="2000" dirty="0" smtClean="0"/>
                  <a:t>to safety innovation</a:t>
                </a:r>
              </a:p>
              <a:p>
                <a:pPr marL="0" indent="0">
                  <a:lnSpc>
                    <a:spcPct val="140000"/>
                  </a:lnSpc>
                  <a:spcBef>
                    <a:spcPct val="50000"/>
                  </a:spcBef>
                </a:pPr>
                <a:r>
                  <a:rPr lang="en-US" sz="2000" dirty="0"/>
                  <a:t>	</a:t>
                </a:r>
                <a:r>
                  <a:rPr lang="en-US" sz="2000" dirty="0" smtClean="0"/>
                  <a:t>	   . negligence &gt; strict liability under </a:t>
                </a:r>
                <a:r>
                  <a:rPr lang="en-US" sz="2000" i="1" dirty="0" smtClean="0"/>
                  <a:t>limited liability </a:t>
                </a:r>
                <a:r>
                  <a:rPr lang="en-US" sz="2000" dirty="0" smtClean="0"/>
                  <a:t>		   and a cost innovation </a:t>
                </a:r>
              </a:p>
              <a:p>
                <a:pPr marL="0" indent="0">
                  <a:lnSpc>
                    <a:spcPct val="140000"/>
                  </a:lnSpc>
                  <a:spcBef>
                    <a:spcPts val="0"/>
                  </a:spcBef>
                </a:pPr>
                <a:r>
                  <a:rPr lang="en-US" sz="2000" dirty="0" smtClean="0"/>
                  <a:t>		 </a:t>
                </a:r>
                <a:endParaRPr lang="en-US" sz="2000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7526" name="Text 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8204" y="1700808"/>
                <a:ext cx="8046244" cy="4395049"/>
              </a:xfrm>
              <a:prstGeom prst="rect">
                <a:avLst/>
              </a:prstGeom>
              <a:blipFill rotWithShape="1">
                <a:blip r:embed="rId4"/>
                <a:stretch>
                  <a:fillRect l="-121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11FBF954-6E02-4BA6-B019-25FCA0431280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441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539552" y="765175"/>
            <a:ext cx="4248150" cy="431800"/>
            <a:chOff x="476" y="482"/>
            <a:chExt cx="2676" cy="272"/>
          </a:xfrm>
        </p:grpSpPr>
        <p:sp>
          <p:nvSpPr>
            <p:cNvPr id="107523" name="Text Box 3"/>
            <p:cNvSpPr txBox="1">
              <a:spLocks noChangeArrowheads="1"/>
            </p:cNvSpPr>
            <p:nvPr/>
          </p:nvSpPr>
          <p:spPr bwMode="auto">
            <a:xfrm>
              <a:off x="476" y="482"/>
              <a:ext cx="267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 dirty="0" smtClean="0"/>
                <a:t>Application 1</a:t>
              </a:r>
              <a:r>
                <a:rPr lang="en-US" b="1" dirty="0" smtClean="0"/>
                <a:t> : innovation fostering </a:t>
              </a:r>
              <a:endParaRPr lang="en-US" b="1" dirty="0"/>
            </a:p>
          </p:txBody>
        </p:sp>
        <p:sp>
          <p:nvSpPr>
            <p:cNvPr id="107524" name="Line 4"/>
            <p:cNvSpPr>
              <a:spLocks noChangeShapeType="1"/>
            </p:cNvSpPr>
            <p:nvPr/>
          </p:nvSpPr>
          <p:spPr bwMode="auto">
            <a:xfrm>
              <a:off x="521" y="754"/>
              <a:ext cx="12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075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33375"/>
            <a:ext cx="2466975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7526" name="Text Box 6"/>
              <p:cNvSpPr txBox="1">
                <a:spLocks noChangeArrowheads="1"/>
              </p:cNvSpPr>
              <p:nvPr/>
            </p:nvSpPr>
            <p:spPr bwMode="auto">
              <a:xfrm>
                <a:off x="558204" y="1700808"/>
                <a:ext cx="8334276" cy="39949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marL="342900" indent="-3429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800100" indent="-3429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257300" indent="-3429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714500" indent="-3429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171700" indent="-3429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628900" indent="-3429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3086100" indent="-3429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543300" indent="-3429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4000500" indent="-3429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indent="0">
                  <a:lnSpc>
                    <a:spcPct val="140000"/>
                  </a:lnSpc>
                  <a:spcBef>
                    <a:spcPct val="50000"/>
                  </a:spcBef>
                </a:pPr>
                <a:r>
                  <a:rPr lang="en-US" sz="2400" dirty="0" smtClean="0"/>
                  <a:t>Further issues</a:t>
                </a:r>
                <a:endParaRPr lang="en-US" sz="2000" dirty="0"/>
              </a:p>
              <a:p>
                <a:pPr marL="0" indent="0">
                  <a:lnSpc>
                    <a:spcPct val="140000"/>
                  </a:lnSpc>
                  <a:spcBef>
                    <a:spcPct val="50000"/>
                  </a:spcBef>
                </a:pPr>
                <a:r>
                  <a:rPr lang="en-US" sz="2000" dirty="0" smtClean="0">
                    <a:solidFill>
                      <a:schemeClr val="tx1"/>
                    </a:solidFill>
                  </a:rPr>
                  <a:t>     Introducing the </a:t>
                </a:r>
                <a:r>
                  <a:rPr lang="en-US" sz="2000" b="1" dirty="0" smtClean="0">
                    <a:solidFill>
                      <a:schemeClr val="tx1"/>
                    </a:solidFill>
                  </a:rPr>
                  <a:t>“R&amp;D market”…</a:t>
                </a:r>
              </a:p>
              <a:p>
                <a:pPr marL="0" indent="0">
                  <a:lnSpc>
                    <a:spcPct val="140000"/>
                  </a:lnSpc>
                  <a:spcBef>
                    <a:spcPct val="50000"/>
                  </a:spcBef>
                </a:pPr>
                <a:r>
                  <a:rPr lang="en-US" sz="2000" dirty="0" smtClean="0"/>
                  <a:t>		    “Innovator” 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≠</m:t>
                    </m:r>
                  </m:oMath>
                </a14:m>
                <a:r>
                  <a:rPr lang="en-US" sz="2000" dirty="0" smtClean="0"/>
                  <a:t>   “operator”</a:t>
                </a:r>
              </a:p>
              <a:p>
                <a:pPr marL="0" indent="0">
                  <a:lnSpc>
                    <a:spcPct val="140000"/>
                  </a:lnSpc>
                  <a:spcBef>
                    <a:spcPct val="50000"/>
                  </a:spcBef>
                </a:pPr>
                <a:endParaRPr lang="en-US" sz="1200" dirty="0" smtClean="0"/>
              </a:p>
              <a:p>
                <a:pPr marL="0" indent="0">
                  <a:lnSpc>
                    <a:spcPct val="140000"/>
                  </a:lnSpc>
                  <a:spcBef>
                    <a:spcPct val="50000"/>
                  </a:spcBef>
                </a:pPr>
                <a:r>
                  <a:rPr lang="en-US" sz="2000" b="1" dirty="0"/>
                  <a:t> </a:t>
                </a:r>
                <a:r>
                  <a:rPr lang="en-US" sz="2000" b="1" dirty="0" smtClean="0"/>
                  <a:t>   1. Is the extension from liability to the “innovator” 	desirable?</a:t>
                </a:r>
              </a:p>
              <a:p>
                <a:pPr marL="1543050" lvl="3" indent="-171450">
                  <a:lnSpc>
                    <a:spcPct val="140000"/>
                  </a:lnSpc>
                  <a:spcBef>
                    <a:spcPts val="600"/>
                  </a:spcBef>
                  <a:buFont typeface="Arial" pitchFamily="34" charset="0"/>
                  <a:buChar char="•"/>
                </a:pPr>
                <a:r>
                  <a:rPr lang="en-US" sz="2000" dirty="0" smtClean="0">
                    <a:solidFill>
                      <a:schemeClr val="tx1"/>
                    </a:solidFill>
                  </a:rPr>
                  <a:t>Fairness</a:t>
                </a:r>
              </a:p>
              <a:p>
                <a:pPr marL="1543050" lvl="3" indent="-171450">
                  <a:lnSpc>
                    <a:spcPct val="140000"/>
                  </a:lnSpc>
                  <a:spcBef>
                    <a:spcPts val="600"/>
                  </a:spcBef>
                  <a:buFont typeface="Arial" pitchFamily="34" charset="0"/>
                  <a:buChar char="•"/>
                </a:pPr>
                <a:r>
                  <a:rPr lang="en-US" sz="2000" dirty="0" smtClean="0"/>
                  <a:t>Incentives </a:t>
                </a:r>
                <a:endParaRPr lang="en-US" sz="2000" dirty="0"/>
              </a:p>
              <a:p>
                <a:pPr marL="1543050" lvl="3" indent="-171450">
                  <a:lnSpc>
                    <a:spcPct val="140000"/>
                  </a:lnSpc>
                  <a:spcBef>
                    <a:spcPts val="600"/>
                  </a:spcBef>
                  <a:buFont typeface="Arial" pitchFamily="34" charset="0"/>
                  <a:buChar char="•"/>
                </a:pPr>
                <a:endParaRPr lang="en-US" sz="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7526" name="Text 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8204" y="1700808"/>
                <a:ext cx="8334276" cy="3994940"/>
              </a:xfrm>
              <a:prstGeom prst="rect">
                <a:avLst/>
              </a:prstGeom>
              <a:blipFill rotWithShape="1">
                <a:blip r:embed="rId4"/>
                <a:stretch>
                  <a:fillRect l="-117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11FBF954-6E02-4BA6-B019-25FCA0431280}" type="slidenum">
              <a:rPr lang="fr-FR" smtClean="0"/>
              <a:pPr/>
              <a:t>11</a:t>
            </a:fld>
            <a:endParaRPr lang="fr-FR"/>
          </a:p>
        </p:txBody>
      </p:sp>
      <p:cxnSp>
        <p:nvCxnSpPr>
          <p:cNvPr id="3" name="Connecteur droit avec flèche 2"/>
          <p:cNvCxnSpPr/>
          <p:nvPr/>
        </p:nvCxnSpPr>
        <p:spPr>
          <a:xfrm>
            <a:off x="1907704" y="3212976"/>
            <a:ext cx="648692" cy="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659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539552" y="765175"/>
            <a:ext cx="4248150" cy="431800"/>
            <a:chOff x="476" y="482"/>
            <a:chExt cx="2676" cy="272"/>
          </a:xfrm>
        </p:grpSpPr>
        <p:sp>
          <p:nvSpPr>
            <p:cNvPr id="107523" name="Text Box 3"/>
            <p:cNvSpPr txBox="1">
              <a:spLocks noChangeArrowheads="1"/>
            </p:cNvSpPr>
            <p:nvPr/>
          </p:nvSpPr>
          <p:spPr bwMode="auto">
            <a:xfrm>
              <a:off x="476" y="482"/>
              <a:ext cx="267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 dirty="0" smtClean="0"/>
                <a:t>Application </a:t>
              </a:r>
              <a:r>
                <a:rPr lang="en-US" b="1" i="1" dirty="0"/>
                <a:t>1</a:t>
              </a:r>
              <a:r>
                <a:rPr lang="en-US" b="1" dirty="0" smtClean="0"/>
                <a:t> : innovation fostering </a:t>
              </a:r>
              <a:endParaRPr lang="en-US" b="1" dirty="0"/>
            </a:p>
          </p:txBody>
        </p:sp>
        <p:sp>
          <p:nvSpPr>
            <p:cNvPr id="107524" name="Line 4"/>
            <p:cNvSpPr>
              <a:spLocks noChangeShapeType="1"/>
            </p:cNvSpPr>
            <p:nvPr/>
          </p:nvSpPr>
          <p:spPr bwMode="auto">
            <a:xfrm>
              <a:off x="521" y="754"/>
              <a:ext cx="12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075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33375"/>
            <a:ext cx="2466975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558204" y="1628800"/>
            <a:ext cx="8334276" cy="550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>
              <a:lnSpc>
                <a:spcPct val="140000"/>
              </a:lnSpc>
              <a:spcBef>
                <a:spcPct val="50000"/>
              </a:spcBef>
            </a:pPr>
            <a:r>
              <a:rPr lang="en-US" sz="2400" dirty="0" smtClean="0"/>
              <a:t>A look at the model…</a:t>
            </a:r>
          </a:p>
        </p:txBody>
      </p:sp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11FBF954-6E02-4BA6-B019-25FCA0431280}" type="slidenum">
              <a:rPr lang="fr-FR" smtClean="0"/>
              <a:pPr/>
              <a:t>12</a:t>
            </a:fld>
            <a:endParaRPr lang="fr-FR"/>
          </a:p>
        </p:txBody>
      </p:sp>
      <p:grpSp>
        <p:nvGrpSpPr>
          <p:cNvPr id="6" name="Groupe 5"/>
          <p:cNvGrpSpPr/>
          <p:nvPr/>
        </p:nvGrpSpPr>
        <p:grpSpPr>
          <a:xfrm>
            <a:off x="539552" y="3140968"/>
            <a:ext cx="7849442" cy="369332"/>
            <a:chOff x="539552" y="2996952"/>
            <a:chExt cx="7849442" cy="369332"/>
          </a:xfrm>
        </p:grpSpPr>
        <p:sp>
          <p:nvSpPr>
            <p:cNvPr id="2" name="ZoneTexte 1"/>
            <p:cNvSpPr txBox="1"/>
            <p:nvPr/>
          </p:nvSpPr>
          <p:spPr>
            <a:xfrm>
              <a:off x="539552" y="2996952"/>
              <a:ext cx="78494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Operating firm :</a:t>
              </a:r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ZoneTexte 3"/>
                <p:cNvSpPr txBox="1"/>
                <p:nvPr/>
              </p:nvSpPr>
              <p:spPr>
                <a:xfrm>
                  <a:off x="2932467" y="2996952"/>
                  <a:ext cx="326858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r-FR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/>
                              </a:rPr>
                              <m:t>𝑊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/>
                              </a:rPr>
                              <m:t>𝑂</m:t>
                            </m:r>
                          </m:sub>
                        </m:sSub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𝑐</m:t>
                        </m:r>
                        <m:d>
                          <m:dPr>
                            <m:ctrlPr>
                              <a:rPr lang="fr-FR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fr-FR" b="0" i="1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𝑝</m:t>
                        </m:r>
                        <m:d>
                          <m:dPr>
                            <m:ctrlPr>
                              <a:rPr lang="fr-FR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fr-FR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fr-FR" b="0" i="1" smtClean="0">
                                <a:latin typeface="Cambria Math"/>
                              </a:rPr>
                              <m:t>,</m:t>
                            </m:r>
                            <m:r>
                              <a:rPr lang="fr-FR" b="0" i="1" smtClean="0">
                                <a:latin typeface="Cambria Math"/>
                              </a:rPr>
                              <m:t>𝑒</m:t>
                            </m:r>
                          </m:e>
                        </m:d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𝜃</m:t>
                        </m:r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𝐿</m:t>
                        </m:r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𝑌</m:t>
                        </m:r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𝑒</m:t>
                        </m:r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oMath>
                    </m:oMathPara>
                  </a14:m>
                  <a:endParaRPr lang="fr-FR" dirty="0"/>
                </a:p>
              </p:txBody>
            </p:sp>
          </mc:Choice>
          <mc:Fallback xmlns="">
            <p:sp>
              <p:nvSpPr>
                <p:cNvPr id="4" name="ZoneTexte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32467" y="2996952"/>
                  <a:ext cx="3268587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13115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Groupe 7"/>
          <p:cNvGrpSpPr/>
          <p:nvPr/>
        </p:nvGrpSpPr>
        <p:grpSpPr>
          <a:xfrm>
            <a:off x="539552" y="3995772"/>
            <a:ext cx="7849442" cy="378624"/>
            <a:chOff x="539552" y="3266400"/>
            <a:chExt cx="7849442" cy="378624"/>
          </a:xfrm>
        </p:grpSpPr>
        <p:sp>
          <p:nvSpPr>
            <p:cNvPr id="10" name="ZoneTexte 9"/>
            <p:cNvSpPr txBox="1"/>
            <p:nvPr/>
          </p:nvSpPr>
          <p:spPr>
            <a:xfrm>
              <a:off x="539552" y="3275692"/>
              <a:ext cx="78494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R&amp;D firm :</a:t>
              </a:r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ZoneTexte 12"/>
                <p:cNvSpPr txBox="1"/>
                <p:nvPr/>
              </p:nvSpPr>
              <p:spPr>
                <a:xfrm>
                  <a:off x="2947729" y="3266400"/>
                  <a:ext cx="323165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b="0" i="1" smtClean="0">
                            <a:latin typeface="Cambria Math"/>
                          </a:rPr>
                          <m:t>𝑌</m:t>
                        </m:r>
                        <m:r>
                          <a:rPr lang="fr-FR" b="0" i="1" smtClean="0">
                            <a:latin typeface="Cambria Math"/>
                          </a:rPr>
                          <m:t>(</m:t>
                        </m:r>
                        <m:r>
                          <a:rPr lang="fr-FR" b="0" i="1" smtClean="0">
                            <a:latin typeface="Cambria Math"/>
                          </a:rPr>
                          <m:t>𝑒</m:t>
                        </m:r>
                        <m:r>
                          <a:rPr lang="fr-FR" b="0" i="1" smtClean="0">
                            <a:latin typeface="Cambria Math"/>
                          </a:rPr>
                          <m:t>)−</m:t>
                        </m:r>
                        <m:r>
                          <a:rPr lang="fr-FR" b="0" i="1" smtClean="0">
                            <a:latin typeface="Cambria Math"/>
                          </a:rPr>
                          <m:t>𝑔</m:t>
                        </m:r>
                        <m:d>
                          <m:dPr>
                            <m:ctrlPr>
                              <a:rPr lang="fr-FR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fr-FR" b="0" i="1" smtClean="0">
                                <a:latin typeface="Cambria Math"/>
                              </a:rPr>
                              <m:t>𝑒</m:t>
                            </m:r>
                          </m:e>
                        </m:d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𝑝</m:t>
                        </m:r>
                        <m:d>
                          <m:dPr>
                            <m:ctrlPr>
                              <a:rPr lang="fr-FR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fr-FR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fr-FR" b="0" i="1" smtClean="0">
                                <a:latin typeface="Cambria Math"/>
                              </a:rPr>
                              <m:t>,</m:t>
                            </m:r>
                            <m:r>
                              <a:rPr lang="fr-FR" b="0" i="1" smtClean="0">
                                <a:latin typeface="Cambria Math"/>
                              </a:rPr>
                              <m:t>𝑒</m:t>
                            </m:r>
                          </m:e>
                        </m:d>
                        <m:r>
                          <a:rPr lang="fr-FR" b="0" i="1" smtClean="0">
                            <a:latin typeface="Cambria Math"/>
                          </a:rPr>
                          <m:t>(1−</m:t>
                        </m:r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𝜃</m:t>
                        </m:r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)</m:t>
                        </m:r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𝐿</m:t>
                        </m:r>
                      </m:oMath>
                    </m:oMathPara>
                  </a14:m>
                  <a:endParaRPr lang="fr-FR" dirty="0"/>
                </a:p>
              </p:txBody>
            </p:sp>
          </mc:Choice>
          <mc:Fallback xmlns="">
            <p:sp>
              <p:nvSpPr>
                <p:cNvPr id="13" name="ZoneTexte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47729" y="3266400"/>
                  <a:ext cx="3231654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13115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" name="Groupe 8"/>
          <p:cNvGrpSpPr/>
          <p:nvPr/>
        </p:nvGrpSpPr>
        <p:grpSpPr>
          <a:xfrm>
            <a:off x="539552" y="4941168"/>
            <a:ext cx="7849442" cy="369332"/>
            <a:chOff x="539552" y="4941168"/>
            <a:chExt cx="7849442" cy="369332"/>
          </a:xfrm>
        </p:grpSpPr>
        <p:sp>
          <p:nvSpPr>
            <p:cNvPr id="11" name="ZoneTexte 10"/>
            <p:cNvSpPr txBox="1"/>
            <p:nvPr/>
          </p:nvSpPr>
          <p:spPr>
            <a:xfrm>
              <a:off x="539552" y="4941168"/>
              <a:ext cx="78494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Social welfare : </a:t>
              </a:r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ZoneTexte 4"/>
                <p:cNvSpPr txBox="1"/>
                <p:nvPr/>
              </p:nvSpPr>
              <p:spPr>
                <a:xfrm>
                  <a:off x="2857064" y="4941168"/>
                  <a:ext cx="317676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r-FR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/>
                              </a:rPr>
                              <m:t>𝑊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/>
                              </a:rPr>
                              <m:t>𝑂</m:t>
                            </m:r>
                          </m:sub>
                        </m:sSub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𝑐</m:t>
                        </m:r>
                        <m:d>
                          <m:dPr>
                            <m:ctrlPr>
                              <a:rPr lang="fr-FR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fr-FR" b="0" i="1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𝑔</m:t>
                        </m:r>
                        <m:d>
                          <m:dPr>
                            <m:ctrlPr>
                              <a:rPr lang="fr-FR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fr-FR" b="0" i="1" smtClean="0">
                                <a:latin typeface="Cambria Math"/>
                              </a:rPr>
                              <m:t>𝑒</m:t>
                            </m:r>
                          </m:e>
                        </m:d>
                        <m:r>
                          <a:rPr lang="fr-FR" b="0" i="1" smtClean="0"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latin typeface="Cambria Math"/>
                          </a:rPr>
                          <m:t>𝑝</m:t>
                        </m:r>
                        <m:d>
                          <m:dPr>
                            <m:ctrlPr>
                              <a:rPr lang="fr-FR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fr-FR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fr-FR" b="0" i="1" smtClean="0">
                                <a:latin typeface="Cambria Math"/>
                              </a:rPr>
                              <m:t>,</m:t>
                            </m:r>
                            <m:r>
                              <a:rPr lang="fr-FR" b="0" i="1" smtClean="0">
                                <a:latin typeface="Cambria Math"/>
                              </a:rPr>
                              <m:t>𝑒</m:t>
                            </m:r>
                          </m:e>
                        </m:d>
                        <m:r>
                          <a:rPr lang="fr-FR" b="0" i="1" smtClean="0">
                            <a:latin typeface="Cambria Math"/>
                          </a:rPr>
                          <m:t>𝐷</m:t>
                        </m:r>
                      </m:oMath>
                    </m:oMathPara>
                  </a14:m>
                  <a:endParaRPr lang="fr-FR" dirty="0"/>
                </a:p>
              </p:txBody>
            </p:sp>
          </mc:Choice>
          <mc:Fallback xmlns="">
            <p:sp>
              <p:nvSpPr>
                <p:cNvPr id="5" name="ZoneTexte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57064" y="4941168"/>
                  <a:ext cx="3176767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8333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2" name="ZoneTexte 11"/>
          <p:cNvSpPr txBox="1"/>
          <p:nvPr/>
        </p:nvSpPr>
        <p:spPr>
          <a:xfrm>
            <a:off x="539552" y="2348880"/>
            <a:ext cx="7778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operating firm (direct author)	+	1 R&amp;D firm (indirect author)</a:t>
            </a:r>
            <a:endParaRPr lang="en-US" dirty="0"/>
          </a:p>
        </p:txBody>
      </p:sp>
      <p:sp>
        <p:nvSpPr>
          <p:cNvPr id="14" name="ZoneTexte 13"/>
          <p:cNvSpPr txBox="1"/>
          <p:nvPr/>
        </p:nvSpPr>
        <p:spPr>
          <a:xfrm>
            <a:off x="6803827" y="4941168"/>
            <a:ext cx="864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x*, e*</a:t>
            </a:r>
            <a:endParaRPr lang="fr-FR" dirty="0"/>
          </a:p>
        </p:txBody>
      </p:sp>
      <p:cxnSp>
        <p:nvCxnSpPr>
          <p:cNvPr id="16" name="Connecteur droit avec flèche 15"/>
          <p:cNvCxnSpPr/>
          <p:nvPr/>
        </p:nvCxnSpPr>
        <p:spPr>
          <a:xfrm>
            <a:off x="6084168" y="5157192"/>
            <a:ext cx="504056" cy="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ZoneTexte 16"/>
              <p:cNvSpPr txBox="1"/>
              <p:nvPr/>
            </p:nvSpPr>
            <p:spPr>
              <a:xfrm>
                <a:off x="6785966" y="3573016"/>
                <a:ext cx="210651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FR" i="1" smtClean="0">
                        <a:latin typeface="Cambria Math"/>
                        <a:ea typeface="Cambria Math"/>
                      </a:rPr>
                      <m:t>𝜃</m:t>
                    </m:r>
                  </m:oMath>
                </a14:m>
                <a:r>
                  <a:rPr lang="fr-FR" dirty="0" smtClean="0"/>
                  <a:t> = sharing </a:t>
                </a:r>
                <a:r>
                  <a:rPr lang="fr-FR" dirty="0" err="1" smtClean="0"/>
                  <a:t>rule</a:t>
                </a:r>
                <a:endParaRPr lang="fr-FR" dirty="0"/>
              </a:p>
            </p:txBody>
          </p:sp>
        </mc:Choice>
        <mc:Fallback xmlns="">
          <p:sp>
            <p:nvSpPr>
              <p:cNvPr id="17" name="ZoneText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5966" y="3573016"/>
                <a:ext cx="2106514" cy="369332"/>
              </a:xfrm>
              <a:prstGeom prst="rect">
                <a:avLst/>
              </a:prstGeom>
              <a:blipFill rotWithShape="1">
                <a:blip r:embed="rId7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ZoneTexte 17"/>
          <p:cNvSpPr txBox="1"/>
          <p:nvPr/>
        </p:nvSpPr>
        <p:spPr>
          <a:xfrm>
            <a:off x="1475656" y="5733256"/>
            <a:ext cx="6841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Normative benchmark </a:t>
            </a:r>
            <a:r>
              <a:rPr lang="en-US" dirty="0" smtClean="0"/>
              <a:t>= </a:t>
            </a:r>
            <a:r>
              <a:rPr lang="en-US" b="1" dirty="0" smtClean="0"/>
              <a:t>maximize the social welfare</a:t>
            </a:r>
            <a:r>
              <a:rPr lang="en-US" dirty="0" smtClean="0"/>
              <a:t>, </a:t>
            </a:r>
          </a:p>
          <a:p>
            <a:r>
              <a:rPr lang="en-US" dirty="0"/>
              <a:t>	</a:t>
            </a:r>
            <a:r>
              <a:rPr lang="en-US" dirty="0" smtClean="0"/>
              <a:t>	             the sum of all social benefits and costs</a:t>
            </a:r>
            <a:endParaRPr lang="en-US" dirty="0"/>
          </a:p>
        </p:txBody>
      </p:sp>
      <p:cxnSp>
        <p:nvCxnSpPr>
          <p:cNvPr id="24" name="Connecteur droit avec flèche 23"/>
          <p:cNvCxnSpPr/>
          <p:nvPr/>
        </p:nvCxnSpPr>
        <p:spPr>
          <a:xfrm>
            <a:off x="899592" y="5877272"/>
            <a:ext cx="504056" cy="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591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539552" y="765175"/>
            <a:ext cx="4248150" cy="431800"/>
            <a:chOff x="476" y="482"/>
            <a:chExt cx="2676" cy="272"/>
          </a:xfrm>
        </p:grpSpPr>
        <p:sp>
          <p:nvSpPr>
            <p:cNvPr id="107523" name="Text Box 3"/>
            <p:cNvSpPr txBox="1">
              <a:spLocks noChangeArrowheads="1"/>
            </p:cNvSpPr>
            <p:nvPr/>
          </p:nvSpPr>
          <p:spPr bwMode="auto">
            <a:xfrm>
              <a:off x="476" y="482"/>
              <a:ext cx="267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 dirty="0" smtClean="0"/>
                <a:t>Application 1</a:t>
              </a:r>
              <a:r>
                <a:rPr lang="en-US" b="1" dirty="0" smtClean="0"/>
                <a:t> : innovation fostering </a:t>
              </a:r>
              <a:endParaRPr lang="en-US" b="1" dirty="0"/>
            </a:p>
          </p:txBody>
        </p:sp>
        <p:sp>
          <p:nvSpPr>
            <p:cNvPr id="107524" name="Line 4"/>
            <p:cNvSpPr>
              <a:spLocks noChangeShapeType="1"/>
            </p:cNvSpPr>
            <p:nvPr/>
          </p:nvSpPr>
          <p:spPr bwMode="auto">
            <a:xfrm>
              <a:off x="521" y="754"/>
              <a:ext cx="12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075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33375"/>
            <a:ext cx="2466975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558204" y="1484784"/>
            <a:ext cx="8334276" cy="4912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1543050" lvl="3" indent="-171450">
              <a:lnSpc>
                <a:spcPct val="140000"/>
              </a:lnSpc>
              <a:spcBef>
                <a:spcPts val="600"/>
              </a:spcBef>
              <a:buFont typeface="Arial" pitchFamily="34" charset="0"/>
              <a:buChar char="•"/>
            </a:pPr>
            <a:endParaRPr lang="en-US" sz="600" dirty="0">
              <a:solidFill>
                <a:schemeClr val="tx1"/>
              </a:solidFill>
            </a:endParaRPr>
          </a:p>
          <a:p>
            <a:pPr marL="0" indent="0">
              <a:lnSpc>
                <a:spcPct val="140000"/>
              </a:lnSpc>
              <a:spcBef>
                <a:spcPct val="50000"/>
              </a:spcBef>
            </a:pPr>
            <a:r>
              <a:rPr lang="en-US" sz="2000" b="1" i="1" dirty="0" smtClean="0">
                <a:solidFill>
                  <a:schemeClr val="accent2"/>
                </a:solidFill>
              </a:rPr>
              <a:t> Preliminary results : </a:t>
            </a:r>
          </a:p>
          <a:p>
            <a:pPr marL="0" indent="0">
              <a:lnSpc>
                <a:spcPct val="140000"/>
              </a:lnSpc>
              <a:spcBef>
                <a:spcPct val="50000"/>
              </a:spcBef>
            </a:pPr>
            <a:endParaRPr lang="en-US" sz="400" b="1" i="1" dirty="0" smtClean="0">
              <a:solidFill>
                <a:schemeClr val="accent2"/>
              </a:solidFill>
            </a:endParaRPr>
          </a:p>
          <a:p>
            <a:pPr lvl="1">
              <a:lnSpc>
                <a:spcPct val="14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000" b="1" dirty="0">
                <a:solidFill>
                  <a:schemeClr val="accent2"/>
                </a:solidFill>
              </a:rPr>
              <a:t>H</a:t>
            </a:r>
            <a:r>
              <a:rPr lang="en-US" sz="2000" b="1" dirty="0" smtClean="0">
                <a:solidFill>
                  <a:schemeClr val="accent2"/>
                </a:solidFill>
              </a:rPr>
              <a:t>igh market power </a:t>
            </a:r>
            <a:r>
              <a:rPr lang="en-US" sz="2000" dirty="0" smtClean="0">
                <a:solidFill>
                  <a:schemeClr val="accent2"/>
                </a:solidFill>
              </a:rPr>
              <a:t>is desirable for the R&amp;D firm.</a:t>
            </a:r>
          </a:p>
          <a:p>
            <a:pPr marL="457200" lvl="1" indent="0">
              <a:lnSpc>
                <a:spcPct val="140000"/>
              </a:lnSpc>
              <a:spcBef>
                <a:spcPts val="600"/>
              </a:spcBef>
            </a:pPr>
            <a:r>
              <a:rPr lang="en-US" sz="2000" b="1" dirty="0">
                <a:solidFill>
                  <a:schemeClr val="accent2"/>
                </a:solidFill>
              </a:rPr>
              <a:t> </a:t>
            </a:r>
            <a:r>
              <a:rPr lang="en-US" sz="2000" b="1" dirty="0" smtClean="0">
                <a:solidFill>
                  <a:schemeClr val="accent2"/>
                </a:solidFill>
              </a:rPr>
              <a:t>    </a:t>
            </a:r>
            <a:r>
              <a:rPr lang="en-US" sz="2000" dirty="0" smtClean="0">
                <a:solidFill>
                  <a:schemeClr val="accent2"/>
                </a:solidFill>
              </a:rPr>
              <a:t>In that case, </a:t>
            </a:r>
            <a:r>
              <a:rPr lang="en-US" sz="2000" b="1" dirty="0" smtClean="0">
                <a:solidFill>
                  <a:schemeClr val="accent2"/>
                </a:solidFill>
              </a:rPr>
              <a:t>no need to share </a:t>
            </a:r>
            <a:r>
              <a:rPr lang="en-US" sz="2000" dirty="0" smtClean="0">
                <a:solidFill>
                  <a:schemeClr val="accent2"/>
                </a:solidFill>
              </a:rPr>
              <a:t>liability with the innovator</a:t>
            </a:r>
          </a:p>
          <a:p>
            <a:pPr marL="457200" lvl="1" indent="0">
              <a:lnSpc>
                <a:spcPct val="140000"/>
              </a:lnSpc>
              <a:spcBef>
                <a:spcPts val="600"/>
              </a:spcBef>
            </a:pPr>
            <a:endParaRPr lang="en-US" sz="400" b="1" dirty="0" smtClean="0">
              <a:solidFill>
                <a:schemeClr val="accent2"/>
              </a:solidFill>
            </a:endParaRPr>
          </a:p>
          <a:p>
            <a:pPr lvl="1">
              <a:lnSpc>
                <a:spcPct val="14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/>
                </a:solidFill>
              </a:rPr>
              <a:t>If the innovator has </a:t>
            </a:r>
            <a:r>
              <a:rPr lang="en-US" sz="2000" b="1" dirty="0" smtClean="0">
                <a:solidFill>
                  <a:schemeClr val="accent2"/>
                </a:solidFill>
              </a:rPr>
              <a:t>few bargaining power, sharing liability </a:t>
            </a:r>
            <a:r>
              <a:rPr lang="en-US" sz="2000" dirty="0" smtClean="0">
                <a:solidFill>
                  <a:schemeClr val="accent2"/>
                </a:solidFill>
              </a:rPr>
              <a:t>is necessary to incite to sufficient R&amp;D</a:t>
            </a:r>
          </a:p>
          <a:p>
            <a:pPr lvl="1">
              <a:lnSpc>
                <a:spcPct val="140000"/>
              </a:lnSpc>
              <a:spcBef>
                <a:spcPct val="50000"/>
              </a:spcBef>
              <a:buFont typeface="Arial" pitchFamily="34" charset="0"/>
              <a:buChar char="•"/>
            </a:pPr>
            <a:endParaRPr lang="en-US" sz="400" b="1" dirty="0" smtClean="0">
              <a:solidFill>
                <a:schemeClr val="accent2"/>
              </a:solidFill>
            </a:endParaRPr>
          </a:p>
          <a:p>
            <a:pPr lvl="1">
              <a:lnSpc>
                <a:spcPct val="14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accent2"/>
                </a:solidFill>
              </a:rPr>
              <a:t>Technological features </a:t>
            </a:r>
            <a:r>
              <a:rPr lang="en-US" sz="2000" dirty="0" smtClean="0">
                <a:solidFill>
                  <a:schemeClr val="accent2"/>
                </a:solidFill>
              </a:rPr>
              <a:t>have an influence on the optimal sharing rule</a:t>
            </a:r>
          </a:p>
          <a:p>
            <a:pPr marL="457200" lvl="1" indent="0">
              <a:lnSpc>
                <a:spcPct val="140000"/>
              </a:lnSpc>
              <a:spcBef>
                <a:spcPts val="600"/>
              </a:spcBef>
            </a:pPr>
            <a:r>
              <a:rPr lang="en-US" dirty="0" smtClean="0">
                <a:solidFill>
                  <a:schemeClr val="accent2"/>
                </a:solidFill>
              </a:rPr>
              <a:t>     (The </a:t>
            </a:r>
            <a:r>
              <a:rPr lang="en-US" dirty="0" smtClean="0">
                <a:solidFill>
                  <a:schemeClr val="accent2"/>
                </a:solidFill>
              </a:rPr>
              <a:t>way in which prevention and innovation efficiencies </a:t>
            </a:r>
            <a:r>
              <a:rPr lang="en-US" dirty="0" smtClean="0">
                <a:solidFill>
                  <a:schemeClr val="accent2"/>
                </a:solidFill>
              </a:rPr>
              <a:t>combine)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11FBF954-6E02-4BA6-B019-25FCA0431280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975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539552" y="765175"/>
            <a:ext cx="4248150" cy="431800"/>
            <a:chOff x="476" y="482"/>
            <a:chExt cx="2676" cy="272"/>
          </a:xfrm>
        </p:grpSpPr>
        <p:sp>
          <p:nvSpPr>
            <p:cNvPr id="107523" name="Text Box 3"/>
            <p:cNvSpPr txBox="1">
              <a:spLocks noChangeArrowheads="1"/>
            </p:cNvSpPr>
            <p:nvPr/>
          </p:nvSpPr>
          <p:spPr bwMode="auto">
            <a:xfrm>
              <a:off x="476" y="482"/>
              <a:ext cx="267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 dirty="0" smtClean="0"/>
                <a:t>Application 1</a:t>
              </a:r>
              <a:r>
                <a:rPr lang="en-US" b="1" dirty="0" smtClean="0"/>
                <a:t> : innovation fostering </a:t>
              </a:r>
              <a:endParaRPr lang="en-US" b="1" dirty="0"/>
            </a:p>
          </p:txBody>
        </p:sp>
        <p:sp>
          <p:nvSpPr>
            <p:cNvPr id="107524" name="Line 4"/>
            <p:cNvSpPr>
              <a:spLocks noChangeShapeType="1"/>
            </p:cNvSpPr>
            <p:nvPr/>
          </p:nvSpPr>
          <p:spPr bwMode="auto">
            <a:xfrm>
              <a:off x="521" y="754"/>
              <a:ext cx="12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075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33375"/>
            <a:ext cx="2466975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558204" y="1700808"/>
            <a:ext cx="8046244" cy="2209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>
              <a:lnSpc>
                <a:spcPct val="140000"/>
              </a:lnSpc>
              <a:spcBef>
                <a:spcPct val="50000"/>
              </a:spcBef>
            </a:pPr>
            <a:r>
              <a:rPr lang="en-US" sz="2400" dirty="0" smtClean="0"/>
              <a:t>Further issues</a:t>
            </a:r>
            <a:endParaRPr lang="en-US" sz="2000" dirty="0"/>
          </a:p>
          <a:p>
            <a:pPr marL="0" indent="0">
              <a:lnSpc>
                <a:spcPct val="140000"/>
              </a:lnSpc>
              <a:spcBef>
                <a:spcPct val="50000"/>
              </a:spcBef>
            </a:pPr>
            <a:r>
              <a:rPr lang="en-US" sz="2000" dirty="0"/>
              <a:t> </a:t>
            </a:r>
            <a:r>
              <a:rPr lang="en-US" sz="2000" dirty="0" smtClean="0"/>
              <a:t>    </a:t>
            </a:r>
            <a:r>
              <a:rPr lang="en-US" sz="2000" b="1" dirty="0" smtClean="0"/>
              <a:t>2. Liability on the “innovator” : firm  </a:t>
            </a:r>
            <a:r>
              <a:rPr lang="en-US" sz="2000" b="1" i="1" dirty="0" err="1" smtClean="0"/>
              <a:t>vs</a:t>
            </a:r>
            <a:r>
              <a:rPr lang="en-US" sz="2000" b="1" dirty="0" smtClean="0"/>
              <a:t>  engineer ?</a:t>
            </a:r>
          </a:p>
          <a:p>
            <a:pPr lvl="2">
              <a:lnSpc>
                <a:spcPct val="14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000" i="1" dirty="0" smtClean="0"/>
              <a:t>On the firm </a:t>
            </a:r>
            <a:r>
              <a:rPr lang="en-US" sz="2000" dirty="0" smtClean="0"/>
              <a:t>: which contract to design to incite engineers to do “all diligences” ?</a:t>
            </a:r>
          </a:p>
        </p:txBody>
      </p:sp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11FBF954-6E02-4BA6-B019-25FCA0431280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459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539552" y="765175"/>
            <a:ext cx="4248150" cy="431800"/>
            <a:chOff x="476" y="482"/>
            <a:chExt cx="2676" cy="272"/>
          </a:xfrm>
        </p:grpSpPr>
        <p:sp>
          <p:nvSpPr>
            <p:cNvPr id="107523" name="Text Box 3"/>
            <p:cNvSpPr txBox="1">
              <a:spLocks noChangeArrowheads="1"/>
            </p:cNvSpPr>
            <p:nvPr/>
          </p:nvSpPr>
          <p:spPr bwMode="auto">
            <a:xfrm>
              <a:off x="476" y="482"/>
              <a:ext cx="267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 dirty="0" smtClean="0"/>
                <a:t>Application 1</a:t>
              </a:r>
              <a:r>
                <a:rPr lang="en-US" b="1" dirty="0" smtClean="0"/>
                <a:t> : innovation fostering </a:t>
              </a:r>
              <a:endParaRPr lang="en-US" b="1" dirty="0"/>
            </a:p>
          </p:txBody>
        </p:sp>
        <p:sp>
          <p:nvSpPr>
            <p:cNvPr id="107524" name="Line 4"/>
            <p:cNvSpPr>
              <a:spLocks noChangeShapeType="1"/>
            </p:cNvSpPr>
            <p:nvPr/>
          </p:nvSpPr>
          <p:spPr bwMode="auto">
            <a:xfrm>
              <a:off x="521" y="754"/>
              <a:ext cx="12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075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33375"/>
            <a:ext cx="2466975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558204" y="1700808"/>
            <a:ext cx="8406284" cy="474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>
              <a:lnSpc>
                <a:spcPct val="140000"/>
              </a:lnSpc>
              <a:spcBef>
                <a:spcPct val="50000"/>
              </a:spcBef>
            </a:pPr>
            <a:r>
              <a:rPr lang="en-US" sz="2400" dirty="0" smtClean="0"/>
              <a:t>Further issues</a:t>
            </a:r>
            <a:endParaRPr lang="en-US" sz="2000" dirty="0"/>
          </a:p>
          <a:p>
            <a:pPr marL="0" indent="0">
              <a:lnSpc>
                <a:spcPct val="140000"/>
              </a:lnSpc>
              <a:spcBef>
                <a:spcPct val="50000"/>
              </a:spcBef>
            </a:pPr>
            <a:r>
              <a:rPr lang="en-US" sz="2000" dirty="0"/>
              <a:t> </a:t>
            </a:r>
            <a:r>
              <a:rPr lang="en-US" sz="2000" dirty="0" smtClean="0"/>
              <a:t>    </a:t>
            </a:r>
            <a:r>
              <a:rPr lang="en-US" sz="2000" b="1" dirty="0" smtClean="0"/>
              <a:t>2. Liability on the “innovator” : firm  </a:t>
            </a:r>
            <a:r>
              <a:rPr lang="en-US" sz="2000" b="1" i="1" dirty="0" err="1" smtClean="0"/>
              <a:t>vs</a:t>
            </a:r>
            <a:r>
              <a:rPr lang="en-US" sz="2000" b="1" dirty="0" smtClean="0"/>
              <a:t>  engineer ?</a:t>
            </a:r>
          </a:p>
          <a:p>
            <a:pPr lvl="2">
              <a:lnSpc>
                <a:spcPct val="14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000" i="1" dirty="0" smtClean="0"/>
              <a:t>On the engineer </a:t>
            </a:r>
            <a:r>
              <a:rPr lang="en-US" sz="2000" dirty="0" smtClean="0"/>
              <a:t>:</a:t>
            </a:r>
          </a:p>
          <a:p>
            <a:pPr lvl="3">
              <a:lnSpc>
                <a:spcPct val="14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 smtClean="0"/>
              <a:t>Impact on the reservation wage ?</a:t>
            </a:r>
            <a:r>
              <a:rPr lang="en-US" sz="2000" dirty="0"/>
              <a:t>	</a:t>
            </a:r>
            <a:endParaRPr lang="en-US" sz="2000" dirty="0" smtClean="0"/>
          </a:p>
          <a:p>
            <a:pPr lvl="3">
              <a:lnSpc>
                <a:spcPct val="14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 smtClean="0"/>
              <a:t>Antagonism: prevention  </a:t>
            </a:r>
            <a:r>
              <a:rPr lang="en-US" sz="2000" i="1" dirty="0" err="1" smtClean="0"/>
              <a:t>vs</a:t>
            </a:r>
            <a:r>
              <a:rPr lang="en-US" sz="2000" dirty="0" smtClean="0"/>
              <a:t>  innovation</a:t>
            </a:r>
          </a:p>
          <a:p>
            <a:pPr marL="2286000" lvl="5" indent="0">
              <a:lnSpc>
                <a:spcPct val="140000"/>
              </a:lnSpc>
              <a:spcBef>
                <a:spcPts val="600"/>
              </a:spcBef>
            </a:pPr>
            <a:r>
              <a:rPr lang="en-US" sz="2000" dirty="0" smtClean="0"/>
              <a:t>Need to well define the “due diligence”</a:t>
            </a:r>
          </a:p>
          <a:p>
            <a:pPr marL="2286000" lvl="5" indent="0">
              <a:lnSpc>
                <a:spcPct val="140000"/>
              </a:lnSpc>
              <a:spcBef>
                <a:spcPts val="600"/>
              </a:spcBef>
            </a:pPr>
            <a:r>
              <a:rPr lang="en-US" sz="2000" dirty="0" smtClean="0"/>
              <a:t>		</a:t>
            </a:r>
            <a:r>
              <a:rPr lang="en-US" sz="2000" dirty="0"/>
              <a:t> Need to define the </a:t>
            </a:r>
            <a:r>
              <a:rPr lang="en-US" sz="2000" b="1" i="1" dirty="0"/>
              <a:t>social acceptability </a:t>
            </a:r>
            <a:r>
              <a:rPr lang="en-US" sz="2000" b="1" i="1" dirty="0" smtClean="0"/>
              <a:t>		of </a:t>
            </a:r>
            <a:r>
              <a:rPr lang="en-US" sz="2000" b="1" i="1" dirty="0"/>
              <a:t>the risk</a:t>
            </a:r>
            <a:endParaRPr lang="en-US" sz="2000" dirty="0" smtClean="0"/>
          </a:p>
          <a:p>
            <a:pPr marL="2286000" lvl="5" indent="0">
              <a:lnSpc>
                <a:spcPct val="140000"/>
              </a:lnSpc>
              <a:spcBef>
                <a:spcPts val="600"/>
              </a:spcBef>
            </a:pPr>
            <a:r>
              <a:rPr lang="en-US" sz="2000" dirty="0" smtClean="0"/>
              <a:t>		Hampering </a:t>
            </a:r>
            <a:r>
              <a:rPr lang="en-US" sz="2000" dirty="0"/>
              <a:t>innovation ? </a:t>
            </a:r>
            <a:r>
              <a:rPr lang="en-US" sz="2000" b="1" dirty="0" smtClean="0"/>
              <a:t>	</a:t>
            </a:r>
            <a:endParaRPr lang="en-US" sz="2000" b="1" dirty="0" smtClean="0">
              <a:solidFill>
                <a:schemeClr val="tx1"/>
              </a:solidFill>
            </a:endParaRPr>
          </a:p>
        </p:txBody>
      </p:sp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11FBF954-6E02-4BA6-B019-25FCA0431280}" type="slidenum">
              <a:rPr lang="fr-FR" smtClean="0"/>
              <a:pPr/>
              <a:t>15</a:t>
            </a:fld>
            <a:endParaRPr lang="fr-FR"/>
          </a:p>
        </p:txBody>
      </p:sp>
      <p:cxnSp>
        <p:nvCxnSpPr>
          <p:cNvPr id="10" name="Connecteur droit avec flèche 9"/>
          <p:cNvCxnSpPr/>
          <p:nvPr/>
        </p:nvCxnSpPr>
        <p:spPr>
          <a:xfrm>
            <a:off x="3635227" y="5229200"/>
            <a:ext cx="432717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2339752" y="4725144"/>
            <a:ext cx="432717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3635896" y="6165304"/>
            <a:ext cx="432717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363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708920"/>
            <a:ext cx="9144000" cy="1700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</a:rPr>
              <a:t>Application 2</a:t>
            </a:r>
          </a:p>
          <a:p>
            <a:pPr algn="ctr">
              <a:spcBef>
                <a:spcPct val="50000"/>
              </a:spcBef>
            </a:pPr>
            <a:r>
              <a:rPr lang="en-US" sz="2800" b="1" dirty="0" smtClean="0"/>
              <a:t>Risk regulation under “imprecise risk”,</a:t>
            </a:r>
          </a:p>
          <a:p>
            <a:pPr algn="ctr">
              <a:spcBef>
                <a:spcPct val="50000"/>
              </a:spcBef>
            </a:pPr>
            <a:r>
              <a:rPr lang="en-US" sz="2300" b="1" dirty="0" smtClean="0"/>
              <a:t>when innovation leads to “new and imperfectly known” risks</a:t>
            </a:r>
            <a:endParaRPr lang="en-US" sz="2300" b="1" dirty="0"/>
          </a:p>
        </p:txBody>
      </p:sp>
      <p:sp>
        <p:nvSpPr>
          <p:cNvPr id="2061" name="Line 13"/>
          <p:cNvSpPr>
            <a:spLocks noChangeShapeType="1"/>
          </p:cNvSpPr>
          <p:nvPr/>
        </p:nvSpPr>
        <p:spPr bwMode="auto">
          <a:xfrm>
            <a:off x="3633788" y="5013176"/>
            <a:ext cx="20177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33375"/>
            <a:ext cx="2466975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Line 14"/>
          <p:cNvSpPr>
            <a:spLocks noChangeShapeType="1"/>
          </p:cNvSpPr>
          <p:nvPr/>
        </p:nvSpPr>
        <p:spPr bwMode="auto">
          <a:xfrm>
            <a:off x="2700338" y="2348880"/>
            <a:ext cx="3743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102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539552" y="765175"/>
            <a:ext cx="3673475" cy="431800"/>
            <a:chOff x="476" y="482"/>
            <a:chExt cx="2314" cy="272"/>
          </a:xfrm>
        </p:grpSpPr>
        <p:sp>
          <p:nvSpPr>
            <p:cNvPr id="107523" name="Text Box 3"/>
            <p:cNvSpPr txBox="1">
              <a:spLocks noChangeArrowheads="1"/>
            </p:cNvSpPr>
            <p:nvPr/>
          </p:nvSpPr>
          <p:spPr bwMode="auto">
            <a:xfrm>
              <a:off x="476" y="482"/>
              <a:ext cx="231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 dirty="0" smtClean="0">
                  <a:solidFill>
                    <a:srgbClr val="FF0000"/>
                  </a:solidFill>
                </a:rPr>
                <a:t>Application 2</a:t>
              </a:r>
              <a:r>
                <a:rPr lang="en-US" b="1" dirty="0" smtClean="0">
                  <a:solidFill>
                    <a:srgbClr val="FF0000"/>
                  </a:solidFill>
                </a:rPr>
                <a:t> : risk regulation 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107524" name="Line 4"/>
            <p:cNvSpPr>
              <a:spLocks noChangeShapeType="1"/>
            </p:cNvSpPr>
            <p:nvPr/>
          </p:nvSpPr>
          <p:spPr bwMode="auto">
            <a:xfrm>
              <a:off x="521" y="754"/>
              <a:ext cx="12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075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33375"/>
            <a:ext cx="2466975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539552" y="1667474"/>
            <a:ext cx="8406284" cy="609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>
              <a:lnSpc>
                <a:spcPct val="140000"/>
              </a:lnSpc>
              <a:spcBef>
                <a:spcPct val="50000"/>
              </a:spcBef>
            </a:pPr>
            <a:r>
              <a:rPr lang="en-US" sz="2400" b="1" dirty="0" smtClean="0"/>
              <a:t>A new issue :  dealing with “imprecise” risks</a:t>
            </a:r>
          </a:p>
        </p:txBody>
      </p:sp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11FBF954-6E02-4BA6-B019-25FCA0431280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538982" y="4253026"/>
            <a:ext cx="78494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Imprecise risk = </a:t>
            </a:r>
            <a:r>
              <a:rPr lang="en-US" sz="2000" b="1" dirty="0" smtClean="0"/>
              <a:t>lack of scientific knowledge</a:t>
            </a:r>
            <a:r>
              <a:rPr lang="en-US" sz="2000" dirty="0" smtClean="0"/>
              <a:t>            controversies </a:t>
            </a:r>
            <a:endParaRPr lang="en-US" sz="2000" dirty="0"/>
          </a:p>
        </p:txBody>
      </p:sp>
      <p:sp>
        <p:nvSpPr>
          <p:cNvPr id="2" name="ZoneTexte 1"/>
          <p:cNvSpPr txBox="1"/>
          <p:nvPr/>
        </p:nvSpPr>
        <p:spPr>
          <a:xfrm>
            <a:off x="538982" y="2721114"/>
            <a:ext cx="78494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Innovation              « new and imperfectly known » risks</a:t>
            </a:r>
          </a:p>
          <a:p>
            <a:endParaRPr lang="en-US" sz="2000" dirty="0"/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1979712" y="2924944"/>
            <a:ext cx="57606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1619052" y="3203684"/>
            <a:ext cx="6193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Ex : nanotechnologies</a:t>
            </a:r>
            <a:endParaRPr lang="fr-FR" dirty="0"/>
          </a:p>
        </p:txBody>
      </p:sp>
      <p:cxnSp>
        <p:nvCxnSpPr>
          <p:cNvPr id="15" name="Connecteur droit avec flèche 14"/>
          <p:cNvCxnSpPr/>
          <p:nvPr/>
        </p:nvCxnSpPr>
        <p:spPr>
          <a:xfrm>
            <a:off x="5940152" y="4437112"/>
            <a:ext cx="57606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/>
          <p:cNvSpPr txBox="1"/>
          <p:nvPr/>
        </p:nvSpPr>
        <p:spPr>
          <a:xfrm>
            <a:off x="1475656" y="4953362"/>
            <a:ext cx="705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Is the new technology more or less dangerous than the « old » one?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0462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539552" y="765175"/>
            <a:ext cx="3673475" cy="431800"/>
            <a:chOff x="476" y="482"/>
            <a:chExt cx="2314" cy="272"/>
          </a:xfrm>
        </p:grpSpPr>
        <p:sp>
          <p:nvSpPr>
            <p:cNvPr id="107523" name="Text Box 3"/>
            <p:cNvSpPr txBox="1">
              <a:spLocks noChangeArrowheads="1"/>
            </p:cNvSpPr>
            <p:nvPr/>
          </p:nvSpPr>
          <p:spPr bwMode="auto">
            <a:xfrm>
              <a:off x="476" y="482"/>
              <a:ext cx="231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 dirty="0" smtClean="0"/>
                <a:t>Application 2</a:t>
              </a:r>
              <a:r>
                <a:rPr lang="en-US" b="1" dirty="0" smtClean="0"/>
                <a:t> : risk regulation </a:t>
              </a:r>
              <a:endParaRPr lang="en-US" b="1" dirty="0"/>
            </a:p>
          </p:txBody>
        </p:sp>
        <p:sp>
          <p:nvSpPr>
            <p:cNvPr id="107524" name="Line 4"/>
            <p:cNvSpPr>
              <a:spLocks noChangeShapeType="1"/>
            </p:cNvSpPr>
            <p:nvPr/>
          </p:nvSpPr>
          <p:spPr bwMode="auto">
            <a:xfrm>
              <a:off x="521" y="754"/>
              <a:ext cx="12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075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33375"/>
            <a:ext cx="2466975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11FBF954-6E02-4BA6-B019-25FCA0431280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520700" y="1838141"/>
            <a:ext cx="8083748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 smtClean="0"/>
              <a:t>So many issues to explore!!</a:t>
            </a:r>
          </a:p>
          <a:p>
            <a:pPr>
              <a:spcBef>
                <a:spcPts val="600"/>
              </a:spcBef>
            </a:pPr>
            <a:endParaRPr lang="en-US" sz="1400" dirty="0" smtClean="0"/>
          </a:p>
          <a:p>
            <a:pPr marL="8001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 smtClean="0"/>
              <a:t>What drives the firm’s technical choice?</a:t>
            </a:r>
          </a:p>
          <a:p>
            <a:pPr lvl="1">
              <a:spcBef>
                <a:spcPts val="600"/>
              </a:spcBef>
            </a:pPr>
            <a:endParaRPr lang="en-US" sz="1100" dirty="0" smtClean="0"/>
          </a:p>
          <a:p>
            <a:pPr marL="8001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/>
              <a:t>How to incite to precautionary </a:t>
            </a:r>
            <a:r>
              <a:rPr lang="en-US" sz="2000" dirty="0" smtClean="0"/>
              <a:t>behavior? </a:t>
            </a:r>
          </a:p>
          <a:p>
            <a:pPr lvl="2">
              <a:spcBef>
                <a:spcPts val="600"/>
              </a:spcBef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</a:t>
            </a:r>
            <a:r>
              <a:rPr lang="en-US" sz="2000" dirty="0" smtClean="0"/>
              <a:t>Ex : research for more information before adoption?</a:t>
            </a:r>
          </a:p>
          <a:p>
            <a:pPr lvl="1">
              <a:spcBef>
                <a:spcPts val="0"/>
              </a:spcBef>
            </a:pPr>
            <a:endParaRPr lang="en-US" sz="11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8001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/>
              <a:t>Trade-off </a:t>
            </a:r>
            <a:r>
              <a:rPr lang="en-US" sz="2000" dirty="0" smtClean="0"/>
              <a:t>precaution </a:t>
            </a:r>
            <a:r>
              <a:rPr lang="en-US" sz="2000" i="1" dirty="0" err="1"/>
              <a:t>vs</a:t>
            </a:r>
            <a:r>
              <a:rPr lang="en-US" sz="2000" dirty="0"/>
              <a:t> innovation</a:t>
            </a:r>
            <a:r>
              <a:rPr lang="en-US" sz="2000" dirty="0" smtClean="0"/>
              <a:t>?</a:t>
            </a:r>
          </a:p>
          <a:p>
            <a:pPr marL="800100" lvl="1" indent="-342900">
              <a:spcBef>
                <a:spcPts val="600"/>
              </a:spcBef>
              <a:buFont typeface="Arial" pitchFamily="34" charset="0"/>
              <a:buChar char="•"/>
            </a:pPr>
            <a:endParaRPr lang="en-US" sz="1100" dirty="0"/>
          </a:p>
          <a:p>
            <a:pPr lvl="1">
              <a:spcBef>
                <a:spcPts val="0"/>
              </a:spcBef>
            </a:pPr>
            <a:r>
              <a:rPr lang="en-US" sz="2000" dirty="0" smtClean="0"/>
              <a:t>		</a:t>
            </a:r>
            <a:endParaRPr lang="en-US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40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539552" y="765175"/>
            <a:ext cx="3673475" cy="431800"/>
            <a:chOff x="476" y="482"/>
            <a:chExt cx="2314" cy="272"/>
          </a:xfrm>
        </p:grpSpPr>
        <p:sp>
          <p:nvSpPr>
            <p:cNvPr id="107523" name="Text Box 3"/>
            <p:cNvSpPr txBox="1">
              <a:spLocks noChangeArrowheads="1"/>
            </p:cNvSpPr>
            <p:nvPr/>
          </p:nvSpPr>
          <p:spPr bwMode="auto">
            <a:xfrm>
              <a:off x="476" y="482"/>
              <a:ext cx="231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 dirty="0" smtClean="0"/>
                <a:t>Application 2</a:t>
              </a:r>
              <a:r>
                <a:rPr lang="en-US" b="1" dirty="0" smtClean="0"/>
                <a:t> : risk regulation </a:t>
              </a:r>
              <a:endParaRPr lang="en-US" b="1" dirty="0"/>
            </a:p>
          </p:txBody>
        </p:sp>
        <p:sp>
          <p:nvSpPr>
            <p:cNvPr id="107524" name="Line 4"/>
            <p:cNvSpPr>
              <a:spLocks noChangeShapeType="1"/>
            </p:cNvSpPr>
            <p:nvPr/>
          </p:nvSpPr>
          <p:spPr bwMode="auto">
            <a:xfrm>
              <a:off x="521" y="754"/>
              <a:ext cx="12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075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33375"/>
            <a:ext cx="2466975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11FBF954-6E02-4BA6-B019-25FCA0431280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520700" y="1838141"/>
            <a:ext cx="8083748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 smtClean="0"/>
              <a:t>So many issues to explore!!</a:t>
            </a:r>
          </a:p>
          <a:p>
            <a:pPr>
              <a:spcBef>
                <a:spcPts val="600"/>
              </a:spcBef>
            </a:pPr>
            <a:endParaRPr lang="en-US" sz="1400" dirty="0" smtClean="0"/>
          </a:p>
          <a:p>
            <a:pPr marL="8001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 smtClean="0"/>
              <a:t>What drives the firm’s technical choice?</a:t>
            </a:r>
          </a:p>
          <a:p>
            <a:pPr lvl="1">
              <a:spcBef>
                <a:spcPts val="600"/>
              </a:spcBef>
            </a:pPr>
            <a:endParaRPr lang="en-US" sz="1100" dirty="0" smtClean="0"/>
          </a:p>
          <a:p>
            <a:pPr marL="8001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/>
              <a:t>How to incite to precautionary </a:t>
            </a:r>
            <a:r>
              <a:rPr lang="en-US" sz="2000" dirty="0" smtClean="0"/>
              <a:t>behavior? </a:t>
            </a:r>
          </a:p>
          <a:p>
            <a:pPr lvl="2">
              <a:spcBef>
                <a:spcPts val="600"/>
              </a:spcBef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</a:t>
            </a:r>
            <a:r>
              <a:rPr lang="en-US" sz="2000" dirty="0" smtClean="0"/>
              <a:t>Ex : research for more information before adoption?</a:t>
            </a:r>
          </a:p>
          <a:p>
            <a:pPr lvl="1">
              <a:spcBef>
                <a:spcPts val="0"/>
              </a:spcBef>
            </a:pPr>
            <a:endParaRPr lang="en-US" sz="11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8001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</a:rPr>
              <a:t>Trade-off </a:t>
            </a:r>
            <a:r>
              <a:rPr lang="en-US" sz="2000" b="1" dirty="0" smtClean="0">
                <a:solidFill>
                  <a:srgbClr val="FF0000"/>
                </a:solidFill>
              </a:rPr>
              <a:t>precaution </a:t>
            </a:r>
            <a:r>
              <a:rPr lang="en-US" sz="2000" b="1" i="1" dirty="0" err="1">
                <a:solidFill>
                  <a:srgbClr val="FF0000"/>
                </a:solidFill>
              </a:rPr>
              <a:t>vs</a:t>
            </a:r>
            <a:r>
              <a:rPr lang="en-US" sz="2000" b="1" dirty="0">
                <a:solidFill>
                  <a:srgbClr val="FF0000"/>
                </a:solidFill>
              </a:rPr>
              <a:t> innovation</a:t>
            </a:r>
            <a:r>
              <a:rPr lang="en-US" sz="2000" b="1" dirty="0" smtClean="0">
                <a:solidFill>
                  <a:srgbClr val="FF0000"/>
                </a:solidFill>
              </a:rPr>
              <a:t>?</a:t>
            </a:r>
          </a:p>
          <a:p>
            <a:pPr marL="800100" lvl="1" indent="-342900">
              <a:spcBef>
                <a:spcPts val="600"/>
              </a:spcBef>
              <a:buFont typeface="Arial" pitchFamily="34" charset="0"/>
              <a:buChar char="•"/>
            </a:pPr>
            <a:endParaRPr lang="en-US" sz="1100" dirty="0"/>
          </a:p>
          <a:p>
            <a:pPr lvl="1">
              <a:spcBef>
                <a:spcPts val="0"/>
              </a:spcBef>
            </a:pPr>
            <a:r>
              <a:rPr lang="en-US" sz="2000" dirty="0" smtClean="0"/>
              <a:t>		</a:t>
            </a:r>
            <a:endParaRPr lang="en-US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189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539552" y="765175"/>
            <a:ext cx="3673475" cy="431800"/>
            <a:chOff x="476" y="482"/>
            <a:chExt cx="2314" cy="272"/>
          </a:xfrm>
        </p:grpSpPr>
        <p:sp>
          <p:nvSpPr>
            <p:cNvPr id="107523" name="Text Box 3"/>
            <p:cNvSpPr txBox="1">
              <a:spLocks noChangeArrowheads="1"/>
            </p:cNvSpPr>
            <p:nvPr/>
          </p:nvSpPr>
          <p:spPr bwMode="auto">
            <a:xfrm>
              <a:off x="476" y="482"/>
              <a:ext cx="231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b="1"/>
                <a:t>Plan</a:t>
              </a:r>
            </a:p>
          </p:txBody>
        </p:sp>
        <p:sp>
          <p:nvSpPr>
            <p:cNvPr id="107524" name="Line 4"/>
            <p:cNvSpPr>
              <a:spLocks noChangeShapeType="1"/>
            </p:cNvSpPr>
            <p:nvPr/>
          </p:nvSpPr>
          <p:spPr bwMode="auto">
            <a:xfrm>
              <a:off x="521" y="754"/>
              <a:ext cx="12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0752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33375"/>
            <a:ext cx="2466975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1042988" y="2280237"/>
            <a:ext cx="7561262" cy="2012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40000"/>
              </a:lnSpc>
              <a:spcBef>
                <a:spcPct val="50000"/>
              </a:spcBef>
              <a:buFontTx/>
              <a:buAutoNum type="arabicPeriod"/>
            </a:pPr>
            <a:r>
              <a:rPr lang="en-US" sz="2400" dirty="0" smtClean="0"/>
              <a:t>Introduction</a:t>
            </a:r>
          </a:p>
          <a:p>
            <a:pPr>
              <a:lnSpc>
                <a:spcPct val="140000"/>
              </a:lnSpc>
              <a:spcBef>
                <a:spcPct val="50000"/>
              </a:spcBef>
              <a:buFontTx/>
              <a:buAutoNum type="arabicPeriod"/>
            </a:pPr>
            <a:r>
              <a:rPr lang="en-US" sz="2400" dirty="0" smtClean="0"/>
              <a:t>Application 1 : innovation fostering</a:t>
            </a:r>
          </a:p>
          <a:p>
            <a:pPr>
              <a:lnSpc>
                <a:spcPct val="140000"/>
              </a:lnSpc>
              <a:spcBef>
                <a:spcPct val="50000"/>
              </a:spcBef>
              <a:buFontTx/>
              <a:buAutoNum type="arabicPeriod"/>
            </a:pPr>
            <a:r>
              <a:rPr lang="en-US" sz="2400" dirty="0" smtClean="0"/>
              <a:t>Application 2 : risk regulation</a:t>
            </a:r>
            <a:endParaRPr lang="en-US" sz="2400" dirty="0"/>
          </a:p>
        </p:txBody>
      </p:sp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11FBF954-6E02-4BA6-B019-25FCA0431280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539552" y="765175"/>
            <a:ext cx="3673475" cy="431800"/>
            <a:chOff x="476" y="482"/>
            <a:chExt cx="2314" cy="272"/>
          </a:xfrm>
        </p:grpSpPr>
        <p:sp>
          <p:nvSpPr>
            <p:cNvPr id="107523" name="Text Box 3"/>
            <p:cNvSpPr txBox="1">
              <a:spLocks noChangeArrowheads="1"/>
            </p:cNvSpPr>
            <p:nvPr/>
          </p:nvSpPr>
          <p:spPr bwMode="auto">
            <a:xfrm>
              <a:off x="476" y="482"/>
              <a:ext cx="231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 dirty="0" smtClean="0"/>
                <a:t>Application 2</a:t>
              </a:r>
              <a:r>
                <a:rPr lang="en-US" b="1" dirty="0" smtClean="0"/>
                <a:t> : risk regulation </a:t>
              </a:r>
              <a:endParaRPr lang="en-US" b="1" dirty="0"/>
            </a:p>
          </p:txBody>
        </p:sp>
        <p:sp>
          <p:nvSpPr>
            <p:cNvPr id="107524" name="Line 4"/>
            <p:cNvSpPr>
              <a:spLocks noChangeShapeType="1"/>
            </p:cNvSpPr>
            <p:nvPr/>
          </p:nvSpPr>
          <p:spPr bwMode="auto">
            <a:xfrm>
              <a:off x="521" y="754"/>
              <a:ext cx="12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075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33375"/>
            <a:ext cx="2466975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11FBF954-6E02-4BA6-B019-25FCA0431280}" type="slidenum">
              <a:rPr lang="fr-FR" smtClean="0"/>
              <a:pPr/>
              <a:t>20</a:t>
            </a:fld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520700" y="1838141"/>
            <a:ext cx="8083748" cy="4729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 smtClean="0"/>
              <a:t>So many issues to explore!!</a:t>
            </a:r>
          </a:p>
          <a:p>
            <a:pPr lvl="1">
              <a:spcBef>
                <a:spcPts val="0"/>
              </a:spcBef>
            </a:pPr>
            <a:r>
              <a:rPr lang="en-US" sz="1400" dirty="0" smtClean="0"/>
              <a:t>			</a:t>
            </a:r>
            <a:endParaRPr lang="en-US" sz="9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8001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1" dirty="0">
                <a:solidFill>
                  <a:srgbClr val="00B050"/>
                </a:solidFill>
              </a:rPr>
              <a:t>Trade-off </a:t>
            </a:r>
            <a:r>
              <a:rPr lang="en-US" sz="2000" b="1" dirty="0" smtClean="0">
                <a:solidFill>
                  <a:srgbClr val="00B050"/>
                </a:solidFill>
              </a:rPr>
              <a:t>precaution </a:t>
            </a:r>
            <a:r>
              <a:rPr lang="en-US" sz="2000" b="1" i="1" dirty="0" err="1">
                <a:solidFill>
                  <a:srgbClr val="00B050"/>
                </a:solidFill>
              </a:rPr>
              <a:t>vs</a:t>
            </a:r>
            <a:r>
              <a:rPr lang="en-US" sz="2000" b="1" dirty="0">
                <a:solidFill>
                  <a:srgbClr val="00B050"/>
                </a:solidFill>
              </a:rPr>
              <a:t> </a:t>
            </a:r>
            <a:r>
              <a:rPr lang="en-US" sz="2000" b="1" dirty="0" smtClean="0">
                <a:solidFill>
                  <a:srgbClr val="00B050"/>
                </a:solidFill>
              </a:rPr>
              <a:t> innovation?</a:t>
            </a:r>
          </a:p>
          <a:p>
            <a:pPr marL="1257300" lvl="2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accent2"/>
                </a:solidFill>
              </a:rPr>
              <a:t>How to decide under uncertainty?</a:t>
            </a:r>
          </a:p>
          <a:p>
            <a:pPr marL="1714500" lvl="3" indent="-342900">
              <a:spcBef>
                <a:spcPts val="800"/>
              </a:spcBef>
              <a:buFont typeface="Arial" pitchFamily="34" charset="0"/>
              <a:buChar char="•"/>
            </a:pPr>
            <a:r>
              <a:rPr lang="en-US" sz="2000" dirty="0" smtClean="0"/>
              <a:t>Uncertainty = </a:t>
            </a:r>
            <a:r>
              <a:rPr lang="en-US" sz="2000" b="1" dirty="0" smtClean="0"/>
              <a:t>no “clear” decision criterion</a:t>
            </a:r>
          </a:p>
          <a:p>
            <a:pPr marL="2171700" lvl="4" indent="-342900">
              <a:spcBef>
                <a:spcPts val="800"/>
              </a:spcBef>
              <a:buFont typeface="Arial" pitchFamily="34" charset="0"/>
              <a:buChar char="•"/>
            </a:pPr>
            <a:r>
              <a:rPr lang="en-US" sz="2000" dirty="0" smtClean="0"/>
              <a:t>Difficulties in cost/benefit analyses</a:t>
            </a:r>
          </a:p>
          <a:p>
            <a:pPr lvl="3">
              <a:spcBef>
                <a:spcPts val="800"/>
              </a:spcBef>
            </a:pPr>
            <a:r>
              <a:rPr lang="en-US" sz="2000" dirty="0"/>
              <a:t> </a:t>
            </a:r>
            <a:r>
              <a:rPr lang="en-US" sz="2000" dirty="0" smtClean="0"/>
              <a:t>          … but </a:t>
            </a:r>
            <a:r>
              <a:rPr lang="en-US" sz="2000" i="1" dirty="0" smtClean="0"/>
              <a:t>reversibility, flexibility </a:t>
            </a:r>
            <a:r>
              <a:rPr lang="en-US" sz="2000" dirty="0" smtClean="0"/>
              <a:t>are valued (</a:t>
            </a:r>
            <a:r>
              <a:rPr lang="en-US" sz="2000" i="1" dirty="0" smtClean="0"/>
              <a:t>options</a:t>
            </a:r>
            <a:r>
              <a:rPr lang="en-US" sz="2000" dirty="0" smtClean="0"/>
              <a:t>)</a:t>
            </a:r>
          </a:p>
          <a:p>
            <a:pPr marL="1714500" lvl="3" indent="-342900">
              <a:spcBef>
                <a:spcPts val="800"/>
              </a:spcBef>
              <a:buFont typeface="Arial" pitchFamily="34" charset="0"/>
              <a:buChar char="•"/>
            </a:pPr>
            <a:r>
              <a:rPr lang="en-US" sz="2000" dirty="0" smtClean="0"/>
              <a:t>Uncertainty = </a:t>
            </a:r>
            <a:r>
              <a:rPr lang="en-US" sz="2000" b="1" dirty="0" smtClean="0"/>
              <a:t>need for public participation</a:t>
            </a:r>
          </a:p>
          <a:p>
            <a:pPr marL="2171700" lvl="4" indent="-342900">
              <a:spcBef>
                <a:spcPts val="800"/>
              </a:spcBef>
              <a:buFont typeface="Arial" pitchFamily="34" charset="0"/>
              <a:buChar char="•"/>
            </a:pPr>
            <a:r>
              <a:rPr lang="en-US" sz="2000" dirty="0" smtClean="0"/>
              <a:t>To inform (potential costs.. </a:t>
            </a:r>
            <a:r>
              <a:rPr lang="en-US" sz="2000" dirty="0"/>
              <a:t>a</a:t>
            </a:r>
            <a:r>
              <a:rPr lang="en-US" sz="2000" dirty="0" smtClean="0"/>
              <a:t>nd benefits!)</a:t>
            </a:r>
          </a:p>
          <a:p>
            <a:pPr marL="2171700" lvl="4" indent="-342900">
              <a:spcBef>
                <a:spcPts val="800"/>
              </a:spcBef>
              <a:buFont typeface="Arial" pitchFamily="34" charset="0"/>
              <a:buChar char="•"/>
            </a:pPr>
            <a:r>
              <a:rPr lang="en-US" sz="2000" dirty="0" smtClean="0"/>
              <a:t>To decide, and </a:t>
            </a:r>
            <a:r>
              <a:rPr lang="en-US" sz="2000" b="1" dirty="0" smtClean="0"/>
              <a:t>accept</a:t>
            </a:r>
          </a:p>
          <a:p>
            <a:pPr marL="2171700" lvl="4" indent="-342900">
              <a:spcBef>
                <a:spcPts val="800"/>
              </a:spcBef>
              <a:buFont typeface="Arial" pitchFamily="34" charset="0"/>
              <a:buChar char="•"/>
            </a:pPr>
            <a:r>
              <a:rPr lang="en-US" sz="2000" dirty="0" smtClean="0"/>
              <a:t>Trend : European Commission, France (</a:t>
            </a:r>
            <a:r>
              <a:rPr lang="en-US" sz="2000" dirty="0" err="1" smtClean="0"/>
              <a:t>nanos</a:t>
            </a:r>
            <a:r>
              <a:rPr lang="en-US" sz="2000" dirty="0" smtClean="0"/>
              <a:t>),…</a:t>
            </a:r>
          </a:p>
          <a:p>
            <a:pPr lvl="3">
              <a:spcBef>
                <a:spcPts val="800"/>
              </a:spcBef>
            </a:pPr>
            <a:r>
              <a:rPr lang="en-US" sz="2000" dirty="0" smtClean="0"/>
              <a:t>		</a:t>
            </a:r>
            <a:endParaRPr lang="en-US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20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539552" y="765175"/>
            <a:ext cx="3673475" cy="431800"/>
            <a:chOff x="476" y="482"/>
            <a:chExt cx="2314" cy="272"/>
          </a:xfrm>
        </p:grpSpPr>
        <p:sp>
          <p:nvSpPr>
            <p:cNvPr id="107523" name="Text Box 3"/>
            <p:cNvSpPr txBox="1">
              <a:spLocks noChangeArrowheads="1"/>
            </p:cNvSpPr>
            <p:nvPr/>
          </p:nvSpPr>
          <p:spPr bwMode="auto">
            <a:xfrm>
              <a:off x="476" y="482"/>
              <a:ext cx="231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 dirty="0" smtClean="0"/>
                <a:t>Application 2</a:t>
              </a:r>
              <a:r>
                <a:rPr lang="en-US" b="1" dirty="0" smtClean="0"/>
                <a:t> : risk regulation </a:t>
              </a:r>
              <a:endParaRPr lang="en-US" b="1" dirty="0"/>
            </a:p>
          </p:txBody>
        </p:sp>
        <p:sp>
          <p:nvSpPr>
            <p:cNvPr id="107524" name="Line 4"/>
            <p:cNvSpPr>
              <a:spLocks noChangeShapeType="1"/>
            </p:cNvSpPr>
            <p:nvPr/>
          </p:nvSpPr>
          <p:spPr bwMode="auto">
            <a:xfrm>
              <a:off x="521" y="754"/>
              <a:ext cx="12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075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33375"/>
            <a:ext cx="2466975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11FBF954-6E02-4BA6-B019-25FCA0431280}" type="slidenum">
              <a:rPr lang="fr-FR" smtClean="0"/>
              <a:pPr/>
              <a:t>21</a:t>
            </a:fld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520700" y="1838141"/>
            <a:ext cx="837178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 smtClean="0"/>
              <a:t>So many issues to explore!!</a:t>
            </a:r>
          </a:p>
          <a:p>
            <a:pPr lvl="1">
              <a:spcBef>
                <a:spcPts val="0"/>
              </a:spcBef>
            </a:pPr>
            <a:r>
              <a:rPr lang="en-US" sz="1400" dirty="0" smtClean="0"/>
              <a:t>			</a:t>
            </a:r>
            <a:endParaRPr lang="en-US" sz="9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8001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1" dirty="0">
                <a:solidFill>
                  <a:srgbClr val="00B050"/>
                </a:solidFill>
              </a:rPr>
              <a:t>Trade-off </a:t>
            </a:r>
            <a:r>
              <a:rPr lang="en-US" sz="2000" b="1" dirty="0" smtClean="0">
                <a:solidFill>
                  <a:srgbClr val="00B050"/>
                </a:solidFill>
              </a:rPr>
              <a:t>precaution </a:t>
            </a:r>
            <a:r>
              <a:rPr lang="en-US" sz="2000" b="1" i="1" dirty="0" err="1">
                <a:solidFill>
                  <a:srgbClr val="00B050"/>
                </a:solidFill>
              </a:rPr>
              <a:t>vs</a:t>
            </a:r>
            <a:r>
              <a:rPr lang="en-US" sz="2000" b="1" dirty="0">
                <a:solidFill>
                  <a:srgbClr val="00B050"/>
                </a:solidFill>
              </a:rPr>
              <a:t> </a:t>
            </a:r>
            <a:r>
              <a:rPr lang="en-US" sz="2000" b="1" dirty="0" smtClean="0">
                <a:solidFill>
                  <a:srgbClr val="00B050"/>
                </a:solidFill>
              </a:rPr>
              <a:t> innovation?</a:t>
            </a:r>
          </a:p>
          <a:p>
            <a:pPr marL="1257300" lvl="2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accent2"/>
                </a:solidFill>
              </a:rPr>
              <a:t>What about incentives to precaution under uncertainty?</a:t>
            </a:r>
          </a:p>
          <a:p>
            <a:pPr marL="1714500" lvl="3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 smtClean="0"/>
              <a:t>Liability = ex post and decentralized policy tool… </a:t>
            </a:r>
          </a:p>
          <a:p>
            <a:pPr lvl="3">
              <a:spcBef>
                <a:spcPts val="600"/>
              </a:spcBef>
            </a:pPr>
            <a:r>
              <a:rPr lang="en-US" sz="2000" dirty="0" smtClean="0"/>
              <a:t>     BUT Negligence =  need of </a:t>
            </a:r>
            <a:r>
              <a:rPr lang="en-US" sz="2000" dirty="0" smtClean="0"/>
              <a:t>a “hard-defined” standard</a:t>
            </a:r>
            <a:endParaRPr lang="en-US" sz="2000" dirty="0" smtClean="0"/>
          </a:p>
          <a:p>
            <a:pPr lvl="3">
              <a:spcBef>
                <a:spcPts val="600"/>
              </a:spcBef>
            </a:pPr>
            <a:endParaRPr lang="en-US" sz="400" dirty="0" smtClean="0"/>
          </a:p>
          <a:p>
            <a:pPr marL="1714500" lvl="3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 smtClean="0"/>
              <a:t>Precaution : information research… </a:t>
            </a:r>
          </a:p>
          <a:p>
            <a:pPr lvl="3">
              <a:spcBef>
                <a:spcPts val="600"/>
              </a:spcBef>
            </a:pPr>
            <a:r>
              <a:rPr lang="en-US" sz="2000" dirty="0" smtClean="0"/>
              <a:t>		</a:t>
            </a:r>
            <a:r>
              <a:rPr lang="en-US" sz="2000" b="1" dirty="0" smtClean="0"/>
              <a:t>Which </a:t>
            </a:r>
            <a:r>
              <a:rPr lang="en-US" sz="2000" b="1" dirty="0" smtClean="0"/>
              <a:t>standard?</a:t>
            </a:r>
            <a:endParaRPr lang="en-US" sz="2000" b="1" dirty="0" smtClean="0"/>
          </a:p>
          <a:p>
            <a:pPr lvl="3">
              <a:spcBef>
                <a:spcPts val="600"/>
              </a:spcBef>
            </a:pPr>
            <a:endParaRPr lang="en-US" sz="400" dirty="0" smtClean="0"/>
          </a:p>
          <a:p>
            <a:pPr marL="1714500" lvl="3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 smtClean="0"/>
              <a:t>Firms are more informed… “</a:t>
            </a:r>
            <a:r>
              <a:rPr lang="en-US" sz="2000" i="1" dirty="0" smtClean="0"/>
              <a:t>average diligence</a:t>
            </a:r>
            <a:r>
              <a:rPr lang="en-US" sz="2000" dirty="0" smtClean="0"/>
              <a:t>”?</a:t>
            </a:r>
          </a:p>
          <a:p>
            <a:pPr lvl="4">
              <a:spcBef>
                <a:spcPts val="600"/>
              </a:spcBef>
            </a:pPr>
            <a:r>
              <a:rPr lang="en-US" sz="2000" dirty="0" smtClean="0"/>
              <a:t>	Collusion? Race to the bottom?</a:t>
            </a:r>
          </a:p>
          <a:p>
            <a:pPr lvl="4">
              <a:spcBef>
                <a:spcPts val="600"/>
              </a:spcBef>
            </a:pPr>
            <a:endParaRPr lang="en-US" sz="400" dirty="0" smtClean="0"/>
          </a:p>
          <a:p>
            <a:pPr marL="1714500" lvl="3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 smtClean="0"/>
              <a:t>Maximal diligence? “To be in the front of the art?”</a:t>
            </a:r>
          </a:p>
          <a:p>
            <a:pPr lvl="3">
              <a:spcBef>
                <a:spcPts val="600"/>
              </a:spcBef>
            </a:pPr>
            <a:r>
              <a:rPr lang="en-US" sz="2000" dirty="0"/>
              <a:t>	</a:t>
            </a:r>
            <a:r>
              <a:rPr lang="en-US" sz="2000" dirty="0" smtClean="0"/>
              <a:t>	Costly… hamper innovation?</a:t>
            </a:r>
          </a:p>
          <a:p>
            <a:pPr lvl="3">
              <a:spcBef>
                <a:spcPts val="600"/>
              </a:spcBef>
            </a:pPr>
            <a:r>
              <a:rPr lang="en-US" sz="2000" dirty="0" smtClean="0"/>
              <a:t>	</a:t>
            </a:r>
          </a:p>
        </p:txBody>
      </p:sp>
      <p:cxnSp>
        <p:nvCxnSpPr>
          <p:cNvPr id="4" name="Connecteur droit avec flèche 3"/>
          <p:cNvCxnSpPr/>
          <p:nvPr/>
        </p:nvCxnSpPr>
        <p:spPr>
          <a:xfrm>
            <a:off x="2627115" y="5661248"/>
            <a:ext cx="576733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2627784" y="4725144"/>
            <a:ext cx="576733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>
            <a:off x="2627784" y="6525344"/>
            <a:ext cx="576733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803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539552" y="765175"/>
            <a:ext cx="3673475" cy="431800"/>
            <a:chOff x="476" y="482"/>
            <a:chExt cx="2314" cy="272"/>
          </a:xfrm>
        </p:grpSpPr>
        <p:sp>
          <p:nvSpPr>
            <p:cNvPr id="107523" name="Text Box 3"/>
            <p:cNvSpPr txBox="1">
              <a:spLocks noChangeArrowheads="1"/>
            </p:cNvSpPr>
            <p:nvPr/>
          </p:nvSpPr>
          <p:spPr bwMode="auto">
            <a:xfrm>
              <a:off x="476" y="482"/>
              <a:ext cx="231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 dirty="0" smtClean="0"/>
                <a:t>Application 2</a:t>
              </a:r>
              <a:r>
                <a:rPr lang="en-US" b="1" dirty="0" smtClean="0"/>
                <a:t> : risk regulation </a:t>
              </a:r>
              <a:endParaRPr lang="en-US" b="1" dirty="0"/>
            </a:p>
          </p:txBody>
        </p:sp>
        <p:sp>
          <p:nvSpPr>
            <p:cNvPr id="107524" name="Line 4"/>
            <p:cNvSpPr>
              <a:spLocks noChangeShapeType="1"/>
            </p:cNvSpPr>
            <p:nvPr/>
          </p:nvSpPr>
          <p:spPr bwMode="auto">
            <a:xfrm>
              <a:off x="521" y="754"/>
              <a:ext cx="12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075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33375"/>
            <a:ext cx="2466975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11FBF954-6E02-4BA6-B019-25FCA0431280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520700" y="1838141"/>
            <a:ext cx="837178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 smtClean="0"/>
              <a:t>So many issues to explore!!</a:t>
            </a:r>
          </a:p>
          <a:p>
            <a:pPr lvl="1">
              <a:spcBef>
                <a:spcPts val="0"/>
              </a:spcBef>
            </a:pPr>
            <a:r>
              <a:rPr lang="en-US" sz="1400" dirty="0" smtClean="0"/>
              <a:t>			</a:t>
            </a:r>
            <a:endParaRPr lang="en-US" sz="9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8001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1" dirty="0">
                <a:solidFill>
                  <a:srgbClr val="00B050"/>
                </a:solidFill>
              </a:rPr>
              <a:t>Trade-off </a:t>
            </a:r>
            <a:r>
              <a:rPr lang="en-US" sz="2000" b="1" dirty="0" smtClean="0">
                <a:solidFill>
                  <a:srgbClr val="00B050"/>
                </a:solidFill>
              </a:rPr>
              <a:t>precaution </a:t>
            </a:r>
            <a:r>
              <a:rPr lang="en-US" sz="2000" b="1" i="1" dirty="0" err="1">
                <a:solidFill>
                  <a:srgbClr val="00B050"/>
                </a:solidFill>
              </a:rPr>
              <a:t>vs</a:t>
            </a:r>
            <a:r>
              <a:rPr lang="en-US" sz="2000" b="1" dirty="0">
                <a:solidFill>
                  <a:srgbClr val="00B050"/>
                </a:solidFill>
              </a:rPr>
              <a:t> </a:t>
            </a:r>
            <a:r>
              <a:rPr lang="en-US" sz="2000" b="1" dirty="0" smtClean="0">
                <a:solidFill>
                  <a:srgbClr val="00B050"/>
                </a:solidFill>
              </a:rPr>
              <a:t> innovation?</a:t>
            </a:r>
          </a:p>
          <a:p>
            <a:pPr marL="1257300" lvl="2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accent2"/>
                </a:solidFill>
              </a:rPr>
              <a:t>Alternative decentralized policy tools?</a:t>
            </a:r>
            <a:r>
              <a:rPr lang="en-US" sz="2000" dirty="0" smtClean="0"/>
              <a:t>	</a:t>
            </a:r>
          </a:p>
          <a:p>
            <a:pPr marL="1714500" lvl="3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 smtClean="0"/>
              <a:t>Social responsibility?</a:t>
            </a:r>
          </a:p>
          <a:p>
            <a:pPr marL="2171700" lvl="4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 smtClean="0"/>
              <a:t>Incentive power?  </a:t>
            </a:r>
            <a:endParaRPr lang="en-US" sz="2000" dirty="0" smtClean="0"/>
          </a:p>
          <a:p>
            <a:pPr marL="2628900" lvl="5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 smtClean="0"/>
              <a:t>Stigmatization? (black listing)</a:t>
            </a:r>
          </a:p>
          <a:p>
            <a:pPr marL="2628900" lvl="5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 smtClean="0"/>
              <a:t>Monitoring… who? Which cost?</a:t>
            </a:r>
            <a:endParaRPr lang="en-US" sz="2000" dirty="0" smtClean="0"/>
          </a:p>
          <a:p>
            <a:pPr marL="2171700" lvl="4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 smtClean="0"/>
              <a:t>Which </a:t>
            </a:r>
            <a:r>
              <a:rPr lang="en-US" sz="2000" b="1" dirty="0" smtClean="0"/>
              <a:t>criteria</a:t>
            </a:r>
            <a:r>
              <a:rPr lang="en-US" sz="2000" dirty="0" smtClean="0"/>
              <a:t> to define?</a:t>
            </a:r>
          </a:p>
          <a:p>
            <a:pPr marL="2171700" lvl="4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 smtClean="0"/>
              <a:t>Who can define?</a:t>
            </a:r>
          </a:p>
        </p:txBody>
      </p:sp>
    </p:spTree>
    <p:extLst>
      <p:ext uri="{BB962C8B-B14F-4D97-AF65-F5344CB8AC3E}">
        <p14:creationId xmlns:p14="http://schemas.microsoft.com/office/powerpoint/2010/main" val="64533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539552" y="765175"/>
            <a:ext cx="3673475" cy="431800"/>
            <a:chOff x="476" y="482"/>
            <a:chExt cx="2314" cy="272"/>
          </a:xfrm>
        </p:grpSpPr>
        <p:sp>
          <p:nvSpPr>
            <p:cNvPr id="107523" name="Text Box 3"/>
            <p:cNvSpPr txBox="1">
              <a:spLocks noChangeArrowheads="1"/>
            </p:cNvSpPr>
            <p:nvPr/>
          </p:nvSpPr>
          <p:spPr bwMode="auto">
            <a:xfrm>
              <a:off x="476" y="482"/>
              <a:ext cx="231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 smtClean="0">
                  <a:solidFill>
                    <a:srgbClr val="FF0000"/>
                  </a:solidFill>
                </a:rPr>
                <a:t>Conclusion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107524" name="Line 4"/>
            <p:cNvSpPr>
              <a:spLocks noChangeShapeType="1"/>
            </p:cNvSpPr>
            <p:nvPr/>
          </p:nvSpPr>
          <p:spPr bwMode="auto">
            <a:xfrm>
              <a:off x="521" y="754"/>
              <a:ext cx="12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075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33375"/>
            <a:ext cx="2466975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11FBF954-6E02-4BA6-B019-25FCA0431280}" type="slidenum">
              <a:rPr lang="fr-FR" smtClean="0"/>
              <a:pPr/>
              <a:t>23</a:t>
            </a:fld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467544" y="1700808"/>
            <a:ext cx="837178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400" dirty="0" smtClean="0"/>
              <a:t>Economic analysis of liability : </a:t>
            </a:r>
            <a:endParaRPr lang="en-US" sz="2400" dirty="0" smtClean="0"/>
          </a:p>
          <a:p>
            <a:pPr marL="742950" lvl="1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400" dirty="0" smtClean="0"/>
              <a:t>“Mainstream economics” : rationality, optimization…</a:t>
            </a:r>
          </a:p>
          <a:p>
            <a:pPr marL="742950" lvl="1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400" dirty="0" smtClean="0"/>
              <a:t>Normative benchmark : </a:t>
            </a:r>
            <a:r>
              <a:rPr lang="en-US" sz="2400" b="1" dirty="0" smtClean="0"/>
              <a:t>maximizing social welfare</a:t>
            </a:r>
            <a:endParaRPr lang="en-US" sz="2400" b="1" dirty="0" smtClean="0"/>
          </a:p>
          <a:p>
            <a:pPr marL="285750" indent="-285750">
              <a:spcBef>
                <a:spcPts val="1800"/>
              </a:spcBef>
              <a:buFont typeface="Arial" pitchFamily="34" charset="0"/>
              <a:buChar char="•"/>
            </a:pPr>
            <a:r>
              <a:rPr lang="en-US" sz="2400" dirty="0" smtClean="0"/>
              <a:t>Liability = “hard” regulatory tool  (clear definitions,…)</a:t>
            </a:r>
          </a:p>
          <a:p>
            <a:pPr marL="285750" indent="-285750">
              <a:spcBef>
                <a:spcPts val="1800"/>
              </a:spcBef>
              <a:buFont typeface="Arial" pitchFamily="34" charset="0"/>
              <a:buChar char="•"/>
            </a:pPr>
            <a:r>
              <a:rPr lang="en-US" sz="2400" dirty="0" smtClean="0"/>
              <a:t>Incentives for </a:t>
            </a:r>
            <a:r>
              <a:rPr lang="en-US" sz="2400" i="1" dirty="0" smtClean="0"/>
              <a:t>risk</a:t>
            </a:r>
            <a:r>
              <a:rPr lang="en-US" sz="2400" dirty="0" smtClean="0"/>
              <a:t> prevention, and R&amp;D in safety systems</a:t>
            </a:r>
          </a:p>
          <a:p>
            <a:pPr marL="285750" indent="-285750">
              <a:spcBef>
                <a:spcPts val="1800"/>
              </a:spcBef>
              <a:buFont typeface="Arial" pitchFamily="34" charset="0"/>
              <a:buChar char="•"/>
            </a:pPr>
            <a:r>
              <a:rPr lang="en-US" sz="2400" dirty="0" smtClean="0"/>
              <a:t>Innovator </a:t>
            </a:r>
            <a:r>
              <a:rPr lang="en-US" sz="2400" i="1" dirty="0" err="1" smtClean="0"/>
              <a:t>vs</a:t>
            </a:r>
            <a:r>
              <a:rPr lang="en-US" sz="2400" dirty="0" smtClean="0"/>
              <a:t> operator : sharing liability </a:t>
            </a:r>
            <a:r>
              <a:rPr lang="en-US" sz="2400" dirty="0"/>
              <a:t>=</a:t>
            </a:r>
            <a:r>
              <a:rPr lang="en-US" sz="2400" dirty="0" smtClean="0"/>
              <a:t> new concern</a:t>
            </a:r>
            <a:endParaRPr lang="en-US" sz="2400" dirty="0"/>
          </a:p>
          <a:p>
            <a:pPr marL="285750" indent="-285750">
              <a:spcBef>
                <a:spcPts val="1800"/>
              </a:spcBef>
              <a:buFont typeface="Arial" pitchFamily="34" charset="0"/>
              <a:buChar char="•"/>
            </a:pPr>
            <a:r>
              <a:rPr lang="en-US" sz="2400" b="1" dirty="0" smtClean="0"/>
              <a:t>Risk </a:t>
            </a:r>
            <a:r>
              <a:rPr lang="en-US" sz="2400" b="1" dirty="0" smtClean="0"/>
              <a:t>= </a:t>
            </a:r>
            <a:r>
              <a:rPr lang="en-US" sz="2400" b="1" dirty="0"/>
              <a:t>well known rules for decision </a:t>
            </a:r>
            <a:r>
              <a:rPr lang="en-US" sz="2400" b="1" dirty="0" smtClean="0"/>
              <a:t>making</a:t>
            </a:r>
          </a:p>
          <a:p>
            <a:pPr marL="285750" indent="-285750">
              <a:spcBef>
                <a:spcPts val="1800"/>
              </a:spcBef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FF0000"/>
                </a:solidFill>
              </a:rPr>
              <a:t>Uncertainty : need for new governance, new criteria</a:t>
            </a:r>
          </a:p>
          <a:p>
            <a:pPr marL="285750" indent="-285750">
              <a:spcBef>
                <a:spcPts val="1800"/>
              </a:spcBef>
              <a:buFont typeface="Arial" pitchFamily="34" charset="0"/>
              <a:buChar char="•"/>
            </a:pPr>
            <a:r>
              <a:rPr lang="en-US" sz="2400" dirty="0" smtClean="0"/>
              <a:t>Public participation to decide, and to accept			</a:t>
            </a:r>
            <a:endParaRPr lang="en-US" sz="24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3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539552" y="765175"/>
            <a:ext cx="3673475" cy="431800"/>
            <a:chOff x="476" y="482"/>
            <a:chExt cx="2314" cy="272"/>
          </a:xfrm>
        </p:grpSpPr>
        <p:sp>
          <p:nvSpPr>
            <p:cNvPr id="107523" name="Text Box 3"/>
            <p:cNvSpPr txBox="1">
              <a:spLocks noChangeArrowheads="1"/>
            </p:cNvSpPr>
            <p:nvPr/>
          </p:nvSpPr>
          <p:spPr bwMode="auto">
            <a:xfrm>
              <a:off x="476" y="482"/>
              <a:ext cx="231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b="1" dirty="0" smtClean="0">
                  <a:solidFill>
                    <a:srgbClr val="FF0000"/>
                  </a:solidFill>
                </a:rPr>
                <a:t>Introduction</a:t>
              </a:r>
              <a:r>
                <a:rPr lang="fr-FR" b="1" dirty="0" smtClean="0"/>
                <a:t> </a:t>
              </a:r>
              <a:endParaRPr lang="fr-FR" b="1" dirty="0"/>
            </a:p>
          </p:txBody>
        </p:sp>
        <p:sp>
          <p:nvSpPr>
            <p:cNvPr id="107524" name="Line 4"/>
            <p:cNvSpPr>
              <a:spLocks noChangeShapeType="1"/>
            </p:cNvSpPr>
            <p:nvPr/>
          </p:nvSpPr>
          <p:spPr bwMode="auto">
            <a:xfrm>
              <a:off x="521" y="754"/>
              <a:ext cx="12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075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33375"/>
            <a:ext cx="2466975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558204" y="1628800"/>
            <a:ext cx="8046244" cy="37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>
              <a:lnSpc>
                <a:spcPct val="140000"/>
              </a:lnSpc>
              <a:spcBef>
                <a:spcPts val="600"/>
              </a:spcBef>
            </a:pPr>
            <a:r>
              <a:rPr lang="en-US" sz="2400" b="1" dirty="0" smtClean="0"/>
              <a:t>Liability in economics</a:t>
            </a:r>
          </a:p>
          <a:p>
            <a:pPr marL="0" indent="0">
              <a:lnSpc>
                <a:spcPct val="140000"/>
              </a:lnSpc>
              <a:spcBef>
                <a:spcPts val="600"/>
              </a:spcBef>
            </a:pPr>
            <a:r>
              <a:rPr lang="en-US" sz="2000" b="1" i="1" dirty="0" smtClean="0"/>
              <a:t>Law and economics</a:t>
            </a:r>
            <a:r>
              <a:rPr lang="en-US" sz="2000" b="1" dirty="0" smtClean="0"/>
              <a:t>  </a:t>
            </a:r>
            <a:r>
              <a:rPr lang="en-US" sz="2000" dirty="0" smtClean="0"/>
              <a:t>=  “mainstream” economics</a:t>
            </a:r>
          </a:p>
          <a:p>
            <a:pPr marL="457200" lvl="1" indent="0">
              <a:lnSpc>
                <a:spcPct val="140000"/>
              </a:lnSpc>
              <a:spcBef>
                <a:spcPts val="600"/>
              </a:spcBef>
            </a:pPr>
            <a:r>
              <a:rPr lang="en-US" sz="2000" dirty="0" smtClean="0"/>
              <a:t>	   </a:t>
            </a:r>
            <a:r>
              <a:rPr lang="en-US" sz="2000" b="1" dirty="0" smtClean="0"/>
              <a:t>Neoclassic</a:t>
            </a:r>
            <a:r>
              <a:rPr lang="en-US" sz="2000" dirty="0" smtClean="0"/>
              <a:t> : 	scientist</a:t>
            </a:r>
          </a:p>
          <a:p>
            <a:pPr marL="457200" lvl="1" indent="0">
              <a:lnSpc>
                <a:spcPct val="140000"/>
              </a:lnSpc>
              <a:spcBef>
                <a:spcPts val="0"/>
              </a:spcBef>
            </a:pPr>
            <a:r>
              <a:rPr lang="en-US" sz="2000" dirty="0"/>
              <a:t>	</a:t>
            </a:r>
            <a:r>
              <a:rPr lang="en-US" sz="2000" dirty="0" smtClean="0"/>
              <a:t>		mathematical formalization</a:t>
            </a:r>
          </a:p>
          <a:p>
            <a:pPr marL="457200" lvl="1" indent="0">
              <a:lnSpc>
                <a:spcPct val="140000"/>
              </a:lnSpc>
              <a:spcBef>
                <a:spcPts val="0"/>
              </a:spcBef>
            </a:pPr>
            <a:r>
              <a:rPr lang="en-US" sz="2000" dirty="0"/>
              <a:t>	</a:t>
            </a:r>
            <a:r>
              <a:rPr lang="en-US" sz="2000" dirty="0" smtClean="0"/>
              <a:t>		optimization</a:t>
            </a:r>
          </a:p>
          <a:p>
            <a:pPr marL="457200" lvl="1" indent="0">
              <a:lnSpc>
                <a:spcPct val="140000"/>
              </a:lnSpc>
              <a:spcBef>
                <a:spcPts val="0"/>
              </a:spcBef>
            </a:pPr>
            <a:r>
              <a:rPr lang="en-US" sz="2000" dirty="0"/>
              <a:t>	</a:t>
            </a:r>
            <a:r>
              <a:rPr lang="en-US" sz="2000" dirty="0" smtClean="0"/>
              <a:t>		perfect rationality</a:t>
            </a:r>
          </a:p>
          <a:p>
            <a:pPr marL="457200" lvl="1" indent="0">
              <a:lnSpc>
                <a:spcPct val="140000"/>
              </a:lnSpc>
              <a:spcBef>
                <a:spcPts val="0"/>
              </a:spcBef>
            </a:pPr>
            <a:r>
              <a:rPr lang="en-US" sz="2000" dirty="0"/>
              <a:t>	</a:t>
            </a:r>
            <a:r>
              <a:rPr lang="en-US" sz="2000" dirty="0" smtClean="0"/>
              <a:t>		individualism</a:t>
            </a:r>
          </a:p>
          <a:p>
            <a:pPr marL="457200" lvl="1" indent="0">
              <a:lnSpc>
                <a:spcPct val="140000"/>
              </a:lnSpc>
              <a:spcBef>
                <a:spcPts val="0"/>
              </a:spcBef>
            </a:pPr>
            <a:r>
              <a:rPr lang="en-US" sz="2000" dirty="0"/>
              <a:t>	</a:t>
            </a:r>
            <a:r>
              <a:rPr lang="en-US" sz="2000" dirty="0" smtClean="0"/>
              <a:t>		</a:t>
            </a:r>
            <a:r>
              <a:rPr lang="en-US" sz="2000" dirty="0" err="1" smtClean="0"/>
              <a:t>hypothetico</a:t>
            </a:r>
            <a:r>
              <a:rPr lang="en-US" sz="2000" dirty="0" smtClean="0"/>
              <a:t>-deductive method</a:t>
            </a:r>
            <a:endParaRPr lang="en-US" sz="2000" dirty="0"/>
          </a:p>
        </p:txBody>
      </p:sp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11FBF954-6E02-4BA6-B019-25FCA0431280}" type="slidenum">
              <a:rPr lang="fr-FR" smtClean="0"/>
              <a:pPr/>
              <a:t>3</a:t>
            </a:fld>
            <a:endParaRPr lang="fr-FR"/>
          </a:p>
        </p:txBody>
      </p:sp>
      <p:cxnSp>
        <p:nvCxnSpPr>
          <p:cNvPr id="4" name="Connecteur droit avec flèche 3"/>
          <p:cNvCxnSpPr/>
          <p:nvPr/>
        </p:nvCxnSpPr>
        <p:spPr>
          <a:xfrm>
            <a:off x="1115616" y="2996952"/>
            <a:ext cx="43142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/>
          <p:cNvSpPr txBox="1"/>
          <p:nvPr/>
        </p:nvSpPr>
        <p:spPr>
          <a:xfrm>
            <a:off x="539552" y="5477162"/>
            <a:ext cx="8083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Mathematical modeling, simplifications		isolate effects</a:t>
            </a:r>
            <a:r>
              <a:rPr lang="en-US" sz="2000" dirty="0"/>
              <a:t>	</a:t>
            </a:r>
          </a:p>
        </p:txBody>
      </p:sp>
      <p:cxnSp>
        <p:nvCxnSpPr>
          <p:cNvPr id="12" name="Connecteur droit avec flèche 11"/>
          <p:cNvCxnSpPr/>
          <p:nvPr/>
        </p:nvCxnSpPr>
        <p:spPr>
          <a:xfrm>
            <a:off x="5292080" y="5693349"/>
            <a:ext cx="4320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257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539552" y="765175"/>
            <a:ext cx="3673475" cy="431800"/>
            <a:chOff x="476" y="482"/>
            <a:chExt cx="2314" cy="272"/>
          </a:xfrm>
        </p:grpSpPr>
        <p:sp>
          <p:nvSpPr>
            <p:cNvPr id="107523" name="Text Box 3"/>
            <p:cNvSpPr txBox="1">
              <a:spLocks noChangeArrowheads="1"/>
            </p:cNvSpPr>
            <p:nvPr/>
          </p:nvSpPr>
          <p:spPr bwMode="auto">
            <a:xfrm>
              <a:off x="476" y="482"/>
              <a:ext cx="231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b="1" dirty="0" smtClean="0"/>
                <a:t>Introduction </a:t>
              </a:r>
              <a:endParaRPr lang="fr-FR" b="1" dirty="0"/>
            </a:p>
          </p:txBody>
        </p:sp>
        <p:sp>
          <p:nvSpPr>
            <p:cNvPr id="107524" name="Line 4"/>
            <p:cNvSpPr>
              <a:spLocks noChangeShapeType="1"/>
            </p:cNvSpPr>
            <p:nvPr/>
          </p:nvSpPr>
          <p:spPr bwMode="auto">
            <a:xfrm>
              <a:off x="521" y="754"/>
              <a:ext cx="12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075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33375"/>
            <a:ext cx="2466975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7526" name="Text Box 6"/>
              <p:cNvSpPr txBox="1">
                <a:spLocks noChangeArrowheads="1"/>
              </p:cNvSpPr>
              <p:nvPr/>
            </p:nvSpPr>
            <p:spPr bwMode="auto">
              <a:xfrm>
                <a:off x="558204" y="1628800"/>
                <a:ext cx="8046244" cy="26499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marL="342900" indent="-3429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800100" indent="-3429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257300" indent="-3429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714500" indent="-3429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171700" indent="-3429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628900" indent="-3429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3086100" indent="-3429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543300" indent="-3429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4000500" indent="-3429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indent="0">
                  <a:lnSpc>
                    <a:spcPct val="140000"/>
                  </a:lnSpc>
                  <a:spcBef>
                    <a:spcPct val="50000"/>
                  </a:spcBef>
                </a:pPr>
                <a:r>
                  <a:rPr lang="en-US" sz="2400" b="1" dirty="0" smtClean="0"/>
                  <a:t>Definitions</a:t>
                </a:r>
              </a:p>
              <a:p>
                <a:pPr>
                  <a:lnSpc>
                    <a:spcPct val="140000"/>
                  </a:lnSpc>
                  <a:spcBef>
                    <a:spcPts val="600"/>
                  </a:spcBef>
                  <a:buFont typeface="Arial" pitchFamily="34" charset="0"/>
                  <a:buChar char="•"/>
                </a:pPr>
                <a:r>
                  <a:rPr lang="en-US" sz="2000" i="1" dirty="0" smtClean="0">
                    <a:solidFill>
                      <a:srgbClr val="FF0000"/>
                    </a:solidFill>
                  </a:rPr>
                  <a:t>Liability</a:t>
                </a:r>
                <a:r>
                  <a:rPr lang="en-US" sz="2000" dirty="0" smtClean="0"/>
                  <a:t> = </a:t>
                </a:r>
                <a:r>
                  <a:rPr lang="en-US" sz="2000" b="1" dirty="0" smtClean="0"/>
                  <a:t>legal provision	</a:t>
                </a:r>
                <a:r>
                  <a:rPr lang="en-US" sz="2000" dirty="0" smtClean="0"/>
                  <a:t>(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≠</m:t>
                    </m:r>
                  </m:oMath>
                </a14:m>
                <a:r>
                  <a:rPr lang="en-US" sz="2000" dirty="0" smtClean="0"/>
                  <a:t>  responsibility)</a:t>
                </a:r>
                <a:endParaRPr lang="en-US" sz="2000" b="1" dirty="0" smtClean="0"/>
              </a:p>
              <a:p>
                <a:pPr>
                  <a:lnSpc>
                    <a:spcPct val="140000"/>
                  </a:lnSpc>
                  <a:spcBef>
                    <a:spcPts val="600"/>
                  </a:spcBef>
                  <a:buFont typeface="Arial" pitchFamily="34" charset="0"/>
                  <a:buChar char="•"/>
                </a:pPr>
                <a:r>
                  <a:rPr lang="en-US" sz="2000" dirty="0" smtClean="0"/>
                  <a:t>Civil liability = legal obligation to repair a damage caused because of our own activity</a:t>
                </a:r>
                <a:r>
                  <a:rPr lang="en-US" sz="2400" dirty="0" smtClean="0"/>
                  <a:t>.</a:t>
                </a:r>
              </a:p>
              <a:p>
                <a:pPr marL="0" indent="0">
                  <a:lnSpc>
                    <a:spcPct val="140000"/>
                  </a:lnSpc>
                  <a:spcBef>
                    <a:spcPts val="600"/>
                  </a:spcBef>
                </a:pPr>
                <a:r>
                  <a:rPr lang="en-US" sz="2000" dirty="0"/>
                  <a:t> </a:t>
                </a:r>
                <a:r>
                  <a:rPr lang="en-US" sz="2000" dirty="0" smtClean="0"/>
                  <a:t>    Financial reparation = </a:t>
                </a:r>
                <a:r>
                  <a:rPr lang="en-US" sz="2000" i="1" dirty="0" smtClean="0"/>
                  <a:t>damages</a:t>
                </a:r>
                <a:endParaRPr lang="en-US" sz="2000" dirty="0"/>
              </a:p>
            </p:txBody>
          </p:sp>
        </mc:Choice>
        <mc:Fallback xmlns="">
          <p:sp>
            <p:nvSpPr>
              <p:cNvPr id="107526" name="Text 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8204" y="1628800"/>
                <a:ext cx="8046244" cy="2649956"/>
              </a:xfrm>
              <a:prstGeom prst="rect">
                <a:avLst/>
              </a:prstGeom>
              <a:blipFill rotWithShape="1">
                <a:blip r:embed="rId4"/>
                <a:stretch>
                  <a:fillRect l="-1213" r="-455" b="-137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11FBF954-6E02-4BA6-B019-25FCA0431280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2" name="ZoneTexte 1"/>
          <p:cNvSpPr txBox="1"/>
          <p:nvPr/>
        </p:nvSpPr>
        <p:spPr>
          <a:xfrm>
            <a:off x="539552" y="4574158"/>
            <a:ext cx="808374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/>
              <a:t>Two economic issues</a:t>
            </a:r>
          </a:p>
          <a:p>
            <a:pPr marL="8001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i="1" dirty="0" smtClean="0"/>
              <a:t>Ex post</a:t>
            </a:r>
            <a:r>
              <a:rPr lang="en-US" sz="2000" dirty="0" smtClean="0"/>
              <a:t> fairness, Justice</a:t>
            </a:r>
          </a:p>
          <a:p>
            <a:pPr marL="8001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1" i="1" dirty="0" smtClean="0"/>
              <a:t>Ex ante</a:t>
            </a:r>
            <a:r>
              <a:rPr lang="en-US" sz="2000" b="1" dirty="0" smtClean="0"/>
              <a:t> incentives</a:t>
            </a:r>
            <a:endParaRPr lang="en-US" sz="2000" b="1" i="1" dirty="0"/>
          </a:p>
        </p:txBody>
      </p:sp>
    </p:spTree>
    <p:extLst>
      <p:ext uri="{BB962C8B-B14F-4D97-AF65-F5344CB8AC3E}">
        <p14:creationId xmlns:p14="http://schemas.microsoft.com/office/powerpoint/2010/main" val="210422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539552" y="765175"/>
            <a:ext cx="3673475" cy="431800"/>
            <a:chOff x="476" y="482"/>
            <a:chExt cx="2314" cy="272"/>
          </a:xfrm>
        </p:grpSpPr>
        <p:sp>
          <p:nvSpPr>
            <p:cNvPr id="107523" name="Text Box 3"/>
            <p:cNvSpPr txBox="1">
              <a:spLocks noChangeArrowheads="1"/>
            </p:cNvSpPr>
            <p:nvPr/>
          </p:nvSpPr>
          <p:spPr bwMode="auto">
            <a:xfrm>
              <a:off x="476" y="482"/>
              <a:ext cx="231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b="1" dirty="0" smtClean="0"/>
                <a:t>Introduction </a:t>
              </a:r>
              <a:endParaRPr lang="fr-FR" b="1" dirty="0"/>
            </a:p>
          </p:txBody>
        </p:sp>
        <p:sp>
          <p:nvSpPr>
            <p:cNvPr id="107524" name="Line 4"/>
            <p:cNvSpPr>
              <a:spLocks noChangeShapeType="1"/>
            </p:cNvSpPr>
            <p:nvPr/>
          </p:nvSpPr>
          <p:spPr bwMode="auto">
            <a:xfrm>
              <a:off x="521" y="754"/>
              <a:ext cx="12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075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33375"/>
            <a:ext cx="2466975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11FBF954-6E02-4BA6-B019-25FCA0431280}" type="slidenum">
              <a:rPr lang="fr-FR" smtClean="0"/>
              <a:pPr/>
              <a:t>5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539552" y="1772816"/>
                <a:ext cx="808374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b="1" dirty="0" smtClean="0"/>
                  <a:t>Classic representation</a:t>
                </a:r>
              </a:p>
              <a:p>
                <a:pPr algn="ctr"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𝑊</m:t>
                      </m:r>
                      <m:r>
                        <a:rPr lang="en-US" b="0" i="1" smtClean="0">
                          <a:latin typeface="Cambria Math"/>
                        </a:rPr>
                        <m:t> −</m:t>
                      </m:r>
                      <m:r>
                        <a:rPr lang="en-US" b="0" i="1" smtClean="0">
                          <a:latin typeface="Cambria Math"/>
                        </a:rPr>
                        <m:t>𝑐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r>
                        <a:rPr lang="fr-FR" b="0" i="1" smtClean="0">
                          <a:latin typeface="Cambria Math"/>
                        </a:rPr>
                        <m:t>𝑝</m:t>
                      </m:r>
                      <m:d>
                        <m:dPr>
                          <m:ctrlPr>
                            <a:rPr lang="fr-FR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fr-FR" b="0" i="1" smtClean="0">
                          <a:latin typeface="Cambria Math"/>
                        </a:rPr>
                        <m:t>.</m:t>
                      </m:r>
                      <m:r>
                        <a:rPr lang="fr-FR" b="0" i="1" smtClean="0">
                          <a:latin typeface="Cambria Math"/>
                        </a:rPr>
                        <m:t>𝐿</m:t>
                      </m:r>
                      <m:r>
                        <a:rPr lang="fr-FR" b="0" i="1" smtClean="0">
                          <a:latin typeface="Cambria Math"/>
                        </a:rPr>
                        <m:t>(</m:t>
                      </m:r>
                      <m:r>
                        <a:rPr lang="fr-FR" b="0" i="1" smtClean="0">
                          <a:latin typeface="Cambria Math"/>
                        </a:rPr>
                        <m:t>𝑥</m:t>
                      </m:r>
                      <m:r>
                        <a:rPr lang="fr-FR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772816"/>
                <a:ext cx="8083748" cy="646331"/>
              </a:xfrm>
              <a:prstGeom prst="rect">
                <a:avLst/>
              </a:prstGeom>
              <a:blipFill rotWithShape="1">
                <a:blip r:embed="rId4"/>
                <a:stretch>
                  <a:fillRect l="-679" t="-4717" b="-754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ZoneTexte 2"/>
          <p:cNvSpPr txBox="1"/>
          <p:nvPr/>
        </p:nvSpPr>
        <p:spPr>
          <a:xfrm>
            <a:off x="1403028" y="2782669"/>
            <a:ext cx="1944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Net earning</a:t>
            </a:r>
          </a:p>
          <a:p>
            <a:r>
              <a:rPr lang="en-US" dirty="0"/>
              <a:t>f</a:t>
            </a:r>
            <a:r>
              <a:rPr lang="en-US" dirty="0" smtClean="0"/>
              <a:t>rom activity</a:t>
            </a:r>
            <a:endParaRPr lang="en-US" dirty="0"/>
          </a:p>
        </p:txBody>
      </p:sp>
      <p:sp>
        <p:nvSpPr>
          <p:cNvPr id="10" name="ZoneTexte 9"/>
          <p:cNvSpPr txBox="1"/>
          <p:nvPr/>
        </p:nvSpPr>
        <p:spPr>
          <a:xfrm>
            <a:off x="3779292" y="2782669"/>
            <a:ext cx="1944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Cost of prevention</a:t>
            </a:r>
            <a:endParaRPr lang="en-US" dirty="0"/>
          </a:p>
        </p:txBody>
      </p:sp>
      <p:sp>
        <p:nvSpPr>
          <p:cNvPr id="11" name="ZoneTexte 10"/>
          <p:cNvSpPr txBox="1"/>
          <p:nvPr/>
        </p:nvSpPr>
        <p:spPr>
          <a:xfrm>
            <a:off x="6443588" y="2782669"/>
            <a:ext cx="1944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Expected cost </a:t>
            </a:r>
          </a:p>
          <a:p>
            <a:r>
              <a:rPr lang="en-US" dirty="0" smtClean="0"/>
              <a:t>in liability</a:t>
            </a:r>
            <a:endParaRPr lang="en-US" dirty="0"/>
          </a:p>
        </p:txBody>
      </p:sp>
      <p:cxnSp>
        <p:nvCxnSpPr>
          <p:cNvPr id="5" name="Connecteur droit avec flèche 4"/>
          <p:cNvCxnSpPr/>
          <p:nvPr/>
        </p:nvCxnSpPr>
        <p:spPr>
          <a:xfrm flipH="1">
            <a:off x="2627784" y="2419147"/>
            <a:ext cx="792088" cy="363522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4211960" y="2504206"/>
            <a:ext cx="0" cy="278463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>
            <a:off x="5580533" y="2419147"/>
            <a:ext cx="719659" cy="363522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610990" y="4079974"/>
            <a:ext cx="80837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 smtClean="0"/>
              <a:t>Prevention ?</a:t>
            </a:r>
          </a:p>
          <a:p>
            <a:pPr marL="742950" lvl="1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/>
              <a:t>Costly effort</a:t>
            </a:r>
          </a:p>
          <a:p>
            <a:pPr marL="742950" lvl="1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/>
              <a:t>Reduces the probability of accident (and so, the expected damages…)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19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539552" y="765175"/>
            <a:ext cx="3673475" cy="431800"/>
            <a:chOff x="476" y="482"/>
            <a:chExt cx="2314" cy="272"/>
          </a:xfrm>
        </p:grpSpPr>
        <p:sp>
          <p:nvSpPr>
            <p:cNvPr id="107523" name="Text Box 3"/>
            <p:cNvSpPr txBox="1">
              <a:spLocks noChangeArrowheads="1"/>
            </p:cNvSpPr>
            <p:nvPr/>
          </p:nvSpPr>
          <p:spPr bwMode="auto">
            <a:xfrm>
              <a:off x="476" y="482"/>
              <a:ext cx="231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b="1" dirty="0" smtClean="0"/>
                <a:t>Introduction </a:t>
              </a:r>
              <a:endParaRPr lang="fr-FR" b="1" dirty="0"/>
            </a:p>
          </p:txBody>
        </p:sp>
        <p:sp>
          <p:nvSpPr>
            <p:cNvPr id="107524" name="Line 4"/>
            <p:cNvSpPr>
              <a:spLocks noChangeShapeType="1"/>
            </p:cNvSpPr>
            <p:nvPr/>
          </p:nvSpPr>
          <p:spPr bwMode="auto">
            <a:xfrm>
              <a:off x="521" y="754"/>
              <a:ext cx="12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075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33375"/>
            <a:ext cx="2466975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11FBF954-6E02-4BA6-B019-25FCA0431280}" type="slidenum">
              <a:rPr lang="fr-FR" smtClean="0"/>
              <a:pPr/>
              <a:t>6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539552" y="1628800"/>
                <a:ext cx="8083748" cy="27581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b="1" dirty="0" smtClean="0"/>
                  <a:t>Application of liability</a:t>
                </a:r>
              </a:p>
              <a:p>
                <a:pPr>
                  <a:spcBef>
                    <a:spcPts val="600"/>
                  </a:spcBef>
                </a:pPr>
                <a:endParaRPr lang="en-US" sz="800" b="1" dirty="0"/>
              </a:p>
              <a:p>
                <a:pPr>
                  <a:spcBef>
                    <a:spcPts val="800"/>
                  </a:spcBef>
                </a:pPr>
                <a:r>
                  <a:rPr lang="en-US" b="1" dirty="0" smtClean="0"/>
                  <a:t>	1. Liability </a:t>
                </a:r>
                <a:r>
                  <a:rPr lang="en-US" b="1" i="1" dirty="0" smtClean="0"/>
                  <a:t>rule  </a:t>
                </a:r>
                <a:r>
                  <a:rPr lang="en-US" b="1" dirty="0" smtClean="0"/>
                  <a:t> </a:t>
                </a:r>
                <a:r>
                  <a:rPr lang="en-US" dirty="0" smtClean="0"/>
                  <a:t>(how to enforce)</a:t>
                </a:r>
              </a:p>
              <a:p>
                <a:pPr marL="1657350" lvl="3" indent="-285750">
                  <a:spcBef>
                    <a:spcPts val="800"/>
                  </a:spcBef>
                  <a:buFont typeface="Arial" pitchFamily="34" charset="0"/>
                  <a:buChar char="•"/>
                </a:pPr>
                <a:r>
                  <a:rPr lang="en-US" i="1" dirty="0" smtClean="0"/>
                  <a:t>Strict liability rule</a:t>
                </a:r>
                <a:r>
                  <a:rPr lang="en-US" dirty="0" smtClean="0"/>
                  <a:t> : “automatic” 	</a:t>
                </a:r>
              </a:p>
              <a:p>
                <a:pPr lvl="3">
                  <a:spcBef>
                    <a:spcPts val="800"/>
                  </a:spcBef>
                </a:pPr>
                <a:r>
                  <a:rPr lang="en-US" b="0" dirty="0"/>
                  <a:t>	</a:t>
                </a:r>
                <a:r>
                  <a:rPr lang="en-US" b="0" dirty="0" smtClean="0"/>
                  <a:t>	           </a:t>
                </a:r>
                <a:r>
                  <a:rPr lang="fr-FR" b="0" dirty="0" smtClean="0"/>
                  <a:t> </a:t>
                </a:r>
                <a14:m>
                  <m:oMath xmlns:m="http://schemas.openxmlformats.org/officeDocument/2006/math">
                    <m:r>
                      <a:rPr lang="fr-FR" b="0" i="1" smtClean="0">
                        <a:latin typeface="Cambria Math"/>
                      </a:rPr>
                      <m:t>𝐿</m:t>
                    </m:r>
                    <m:d>
                      <m:dPr>
                        <m:ctrlPr>
                          <a:rPr lang="fr-FR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fr-FR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fr-FR" b="0" i="1" smtClean="0">
                        <a:latin typeface="Cambria Math"/>
                      </a:rPr>
                      <m:t>=</m:t>
                    </m:r>
                    <m:r>
                      <a:rPr lang="fr-FR" b="0" i="1" smtClean="0">
                        <a:latin typeface="Cambria Math"/>
                      </a:rPr>
                      <m:t>𝐿</m:t>
                    </m:r>
                  </m:oMath>
                </a14:m>
                <a:endParaRPr lang="en-US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lvl="3" algn="ctr">
                  <a:spcBef>
                    <a:spcPts val="800"/>
                  </a:spcBef>
                </a:pPr>
                <a:endParaRPr lang="en-US" sz="200" i="1" dirty="0" smtClean="0"/>
              </a:p>
              <a:p>
                <a:pPr marL="1657350" lvl="3" indent="-285750">
                  <a:spcBef>
                    <a:spcPts val="800"/>
                  </a:spcBef>
                  <a:buFont typeface="Arial" pitchFamily="34" charset="0"/>
                  <a:buChar char="•"/>
                </a:pPr>
                <a:r>
                  <a:rPr lang="en-US" i="1" dirty="0" smtClean="0"/>
                  <a:t>Negligence rule</a:t>
                </a:r>
              </a:p>
              <a:p>
                <a:pPr lvl="3" algn="ctr">
                  <a:spcBef>
                    <a:spcPts val="600"/>
                  </a:spcBef>
                </a:pPr>
                <a14:m>
                  <m:oMath xmlns:m="http://schemas.openxmlformats.org/officeDocument/2006/math">
                    <m:r>
                      <a:rPr lang="fr-FR" b="0" i="1" smtClean="0">
                        <a:latin typeface="Cambria Math"/>
                      </a:rPr>
                      <m:t>𝐿</m:t>
                    </m:r>
                    <m:d>
                      <m:dPr>
                        <m:ctrlPr>
                          <a:rPr lang="fr-FR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fr-FR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fr-FR" b="0" i="1" smtClean="0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fr-FR" b="0" i="1" smtClean="0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b="0" i="1" smtClean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fr-FR" b="0" i="1" smtClean="0">
                                <a:latin typeface="Cambria Math"/>
                              </a:rPr>
                              <m:t>𝐿</m:t>
                            </m:r>
                          </m:e>
                          <m:e>
                            <m:r>
                              <a:rPr lang="fr-FR" b="0" i="1" smtClean="0">
                                <a:latin typeface="Cambria Math"/>
                              </a:rPr>
                              <m:t>0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dirty="0"/>
                  <a:t>	</a:t>
                </a:r>
                <a:r>
                  <a:rPr lang="en-US" dirty="0" smtClean="0"/>
                  <a:t>	</a:t>
                </a:r>
                <a:endParaRPr lang="en-US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628800"/>
                <a:ext cx="8083748" cy="2758127"/>
              </a:xfrm>
              <a:prstGeom prst="rect">
                <a:avLst/>
              </a:prstGeom>
              <a:blipFill rotWithShape="1">
                <a:blip r:embed="rId4"/>
                <a:stretch>
                  <a:fillRect l="-679" t="-110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5787206" y="3789040"/>
                <a:ext cx="1665114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/>
                  <a:t>i</a:t>
                </a:r>
                <a:r>
                  <a:rPr lang="fr-FR" dirty="0" smtClean="0"/>
                  <a:t>f </a:t>
                </a:r>
                <a14:m>
                  <m:oMath xmlns:m="http://schemas.openxmlformats.org/officeDocument/2006/math">
                    <m:r>
                      <a:rPr lang="fr-FR" b="0" i="1" smtClean="0">
                        <a:latin typeface="Cambria Math"/>
                      </a:rPr>
                      <m:t>𝑥</m:t>
                    </m:r>
                    <m:r>
                      <a:rPr lang="fr-FR" b="0" i="1" smtClean="0">
                        <a:latin typeface="Cambria Math"/>
                      </a:rPr>
                      <m:t>&lt;</m:t>
                    </m:r>
                    <m:acc>
                      <m:accPr>
                        <m:chr m:val="̅"/>
                        <m:ctrlPr>
                          <a:rPr lang="fr-FR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r-FR" b="0" i="1" smtClean="0"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endParaRPr lang="fr-FR" dirty="0" smtClean="0"/>
              </a:p>
              <a:p>
                <a:r>
                  <a:rPr lang="fr-FR" dirty="0"/>
                  <a:t>i</a:t>
                </a:r>
                <a:r>
                  <a:rPr lang="fr-FR" dirty="0" smtClean="0"/>
                  <a:t>f </a:t>
                </a:r>
                <a14:m>
                  <m:oMath xmlns:m="http://schemas.openxmlformats.org/officeDocument/2006/math">
                    <m:r>
                      <a:rPr lang="fr-FR" b="0" i="1" smtClean="0">
                        <a:latin typeface="Cambria Math"/>
                      </a:rPr>
                      <m:t>𝑥</m:t>
                    </m:r>
                    <m:r>
                      <a:rPr lang="fr-FR" b="0" i="1" smtClean="0">
                        <a:latin typeface="Cambria Math"/>
                        <a:ea typeface="Cambria Math"/>
                      </a:rPr>
                      <m:t>≥</m:t>
                    </m:r>
                    <m:acc>
                      <m:accPr>
                        <m:chr m:val="̅"/>
                        <m:ctrlPr>
                          <a:rPr lang="fr-FR" b="0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</m:acc>
                  </m:oMath>
                </a14:m>
                <a:endParaRPr lang="fr-FR" dirty="0"/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7206" y="3789040"/>
                <a:ext cx="1665114" cy="670761"/>
              </a:xfrm>
              <a:prstGeom prst="rect">
                <a:avLst/>
              </a:prstGeom>
              <a:blipFill rotWithShape="1">
                <a:blip r:embed="rId5"/>
                <a:stretch>
                  <a:fillRect l="-2930" t="-4545" b="-10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/>
              <p:cNvSpPr txBox="1"/>
              <p:nvPr/>
            </p:nvSpPr>
            <p:spPr>
              <a:xfrm>
                <a:off x="1475656" y="4581128"/>
                <a:ext cx="6840760" cy="17081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b="1" dirty="0" smtClean="0"/>
                  <a:t>2. Liability </a:t>
                </a:r>
                <a:r>
                  <a:rPr lang="en-US" b="1" i="1" dirty="0" smtClean="0"/>
                  <a:t>regime</a:t>
                </a:r>
                <a:r>
                  <a:rPr lang="en-US" b="1" dirty="0" smtClean="0"/>
                  <a:t>   </a:t>
                </a:r>
                <a:r>
                  <a:rPr lang="en-US" dirty="0" smtClean="0"/>
                  <a:t>(extent of liability)</a:t>
                </a:r>
              </a:p>
              <a:p>
                <a:pPr marL="742950" lvl="1" indent="-285750">
                  <a:spcBef>
                    <a:spcPts val="600"/>
                  </a:spcBef>
                  <a:buFont typeface="Arial" pitchFamily="34" charset="0"/>
                  <a:buChar char="•"/>
                </a:pPr>
                <a:r>
                  <a:rPr lang="en-US" i="1" dirty="0" smtClean="0"/>
                  <a:t>Unlimited liability</a:t>
                </a:r>
              </a:p>
              <a:p>
                <a:pPr lvl="1" algn="ctr"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/>
                        </a:rPr>
                        <m:t>𝐿</m:t>
                      </m:r>
                      <m:r>
                        <a:rPr lang="fr-FR" b="0" i="1" smtClean="0">
                          <a:latin typeface="Cambria Math"/>
                        </a:rPr>
                        <m:t>=</m:t>
                      </m:r>
                      <m:r>
                        <a:rPr lang="fr-FR" b="0" i="1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US" dirty="0" smtClean="0"/>
              </a:p>
              <a:p>
                <a:pPr marL="742950" lvl="1" indent="-285750">
                  <a:spcBef>
                    <a:spcPts val="600"/>
                  </a:spcBef>
                  <a:buFont typeface="Arial" pitchFamily="34" charset="0"/>
                  <a:buChar char="•"/>
                </a:pPr>
                <a:r>
                  <a:rPr lang="en-US" i="1" dirty="0" smtClean="0"/>
                  <a:t>Limited liability</a:t>
                </a:r>
              </a:p>
              <a:p>
                <a:pPr lvl="1" algn="ctr">
                  <a:spcBef>
                    <a:spcPts val="600"/>
                  </a:spcBef>
                </a:pPr>
                <a14:m>
                  <m:oMath xmlns:m="http://schemas.openxmlformats.org/officeDocument/2006/math">
                    <m:r>
                      <a:rPr lang="fr-FR" b="0" i="1" smtClean="0">
                        <a:latin typeface="Cambria Math"/>
                      </a:rPr>
                      <m:t>𝐿</m:t>
                    </m:r>
                    <m:r>
                      <a:rPr lang="fr-FR" b="0" i="1" smtClean="0">
                        <a:latin typeface="Cambria Math"/>
                      </a:rPr>
                      <m:t>=</m:t>
                    </m:r>
                    <m:r>
                      <a:rPr lang="fr-FR" b="0" i="1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US" dirty="0" smtClean="0"/>
                  <a:t>, </a:t>
                </a:r>
                <a:r>
                  <a:rPr lang="en-US" b="1" i="1" dirty="0" smtClean="0"/>
                  <a:t>or</a:t>
                </a:r>
                <a:r>
                  <a:rPr lang="en-US" dirty="0" smtClean="0"/>
                  <a:t>  the net financial capacity</a:t>
                </a:r>
                <a:endParaRPr lang="en-US" dirty="0"/>
              </a:p>
            </p:txBody>
          </p:sp>
        </mc:Choice>
        <mc:Fallback xmlns=""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4581128"/>
                <a:ext cx="6840760" cy="1708160"/>
              </a:xfrm>
              <a:prstGeom prst="rect">
                <a:avLst/>
              </a:prstGeom>
              <a:blipFill rotWithShape="1">
                <a:blip r:embed="rId6"/>
                <a:stretch>
                  <a:fillRect l="-713" t="-1779" b="-462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ZoneTexte 7"/>
          <p:cNvSpPr txBox="1"/>
          <p:nvPr/>
        </p:nvSpPr>
        <p:spPr>
          <a:xfrm>
            <a:off x="5787206" y="2987660"/>
            <a:ext cx="1305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whatever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/>
              <p:cNvSpPr txBox="1"/>
              <p:nvPr/>
            </p:nvSpPr>
            <p:spPr>
              <a:xfrm>
                <a:off x="7236296" y="3861048"/>
                <a:ext cx="17281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4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1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r-FR" sz="1400" i="1"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fr-FR" sz="1400" dirty="0" smtClean="0"/>
                  <a:t>  = </a:t>
                </a:r>
                <a:r>
                  <a:rPr lang="fr-FR" sz="1400" b="1" dirty="0" smtClean="0"/>
                  <a:t>standard </a:t>
                </a:r>
              </a:p>
              <a:p>
                <a:r>
                  <a:rPr lang="fr-FR" sz="1400" dirty="0" smtClean="0"/>
                  <a:t>        of due care</a:t>
                </a:r>
                <a:endParaRPr lang="fr-FR" sz="1400" dirty="0"/>
              </a:p>
            </p:txBody>
          </p:sp>
        </mc:Choice>
        <mc:Fallback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3861048"/>
                <a:ext cx="1728192" cy="523220"/>
              </a:xfrm>
              <a:prstGeom prst="rect">
                <a:avLst/>
              </a:prstGeom>
              <a:blipFill rotWithShape="1">
                <a:blip r:embed="rId7"/>
                <a:stretch>
                  <a:fillRect t="-1163" b="-1046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964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323850" y="2979529"/>
            <a:ext cx="84963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</a:rPr>
              <a:t>Application 1</a:t>
            </a:r>
          </a:p>
          <a:p>
            <a:pPr algn="ctr">
              <a:spcBef>
                <a:spcPct val="50000"/>
              </a:spcBef>
            </a:pPr>
            <a:r>
              <a:rPr lang="en-US" sz="2800" b="1" dirty="0" smtClean="0"/>
              <a:t>Innovation fostering</a:t>
            </a:r>
            <a:endParaRPr lang="en-US" sz="2400" b="1" dirty="0"/>
          </a:p>
        </p:txBody>
      </p:sp>
      <p:sp>
        <p:nvSpPr>
          <p:cNvPr id="2061" name="Line 13"/>
          <p:cNvSpPr>
            <a:spLocks noChangeShapeType="1"/>
          </p:cNvSpPr>
          <p:nvPr/>
        </p:nvSpPr>
        <p:spPr bwMode="auto">
          <a:xfrm>
            <a:off x="3633788" y="5013176"/>
            <a:ext cx="20177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33375"/>
            <a:ext cx="2466975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Line 14"/>
          <p:cNvSpPr>
            <a:spLocks noChangeShapeType="1"/>
          </p:cNvSpPr>
          <p:nvPr/>
        </p:nvSpPr>
        <p:spPr bwMode="auto">
          <a:xfrm>
            <a:off x="2700338" y="2348880"/>
            <a:ext cx="3743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465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539552" y="765175"/>
            <a:ext cx="4248150" cy="431800"/>
            <a:chOff x="476" y="482"/>
            <a:chExt cx="2676" cy="272"/>
          </a:xfrm>
        </p:grpSpPr>
        <p:sp>
          <p:nvSpPr>
            <p:cNvPr id="107523" name="Text Box 3"/>
            <p:cNvSpPr txBox="1">
              <a:spLocks noChangeArrowheads="1"/>
            </p:cNvSpPr>
            <p:nvPr/>
          </p:nvSpPr>
          <p:spPr bwMode="auto">
            <a:xfrm>
              <a:off x="476" y="482"/>
              <a:ext cx="267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 dirty="0" smtClean="0"/>
                <a:t>Application 1</a:t>
              </a:r>
              <a:r>
                <a:rPr lang="en-US" b="1" dirty="0" smtClean="0"/>
                <a:t> : innovation fostering </a:t>
              </a:r>
              <a:endParaRPr lang="en-US" b="1" dirty="0"/>
            </a:p>
          </p:txBody>
        </p:sp>
        <p:sp>
          <p:nvSpPr>
            <p:cNvPr id="107524" name="Line 4"/>
            <p:cNvSpPr>
              <a:spLocks noChangeShapeType="1"/>
            </p:cNvSpPr>
            <p:nvPr/>
          </p:nvSpPr>
          <p:spPr bwMode="auto">
            <a:xfrm>
              <a:off x="521" y="754"/>
              <a:ext cx="12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075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33375"/>
            <a:ext cx="2466975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558204" y="1556792"/>
            <a:ext cx="8046244" cy="2363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>
              <a:lnSpc>
                <a:spcPct val="140000"/>
              </a:lnSpc>
              <a:spcBef>
                <a:spcPct val="50000"/>
              </a:spcBef>
            </a:pPr>
            <a:r>
              <a:rPr lang="en-US" sz="2400" b="1" dirty="0" smtClean="0"/>
              <a:t>Literature overview</a:t>
            </a:r>
          </a:p>
          <a:p>
            <a:pPr lvl="1">
              <a:lnSpc>
                <a:spcPct val="14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000" dirty="0" smtClean="0"/>
              <a:t>First studies : </a:t>
            </a:r>
            <a:r>
              <a:rPr lang="en-US" sz="2000" dirty="0" err="1" smtClean="0"/>
              <a:t>Endres</a:t>
            </a:r>
            <a:r>
              <a:rPr lang="en-US" sz="2000" dirty="0" smtClean="0"/>
              <a:t> (2006, 2008)</a:t>
            </a:r>
          </a:p>
          <a:p>
            <a:pPr lvl="1">
              <a:lnSpc>
                <a:spcPct val="14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000" dirty="0"/>
              <a:t>P</a:t>
            </a:r>
            <a:r>
              <a:rPr lang="en-US" sz="2000" dirty="0" smtClean="0"/>
              <a:t>revention </a:t>
            </a:r>
            <a:r>
              <a:rPr lang="en-US" sz="2000" b="1" i="1" dirty="0" smtClean="0"/>
              <a:t>and</a:t>
            </a:r>
            <a:r>
              <a:rPr lang="en-US" sz="2000" b="1" dirty="0" smtClean="0"/>
              <a:t> innovation</a:t>
            </a:r>
          </a:p>
          <a:p>
            <a:pPr marL="457200" lvl="1" indent="0">
              <a:lnSpc>
                <a:spcPct val="140000"/>
              </a:lnSpc>
              <a:spcBef>
                <a:spcPct val="50000"/>
              </a:spcBef>
            </a:pPr>
            <a:r>
              <a:rPr lang="en-US" sz="2000" dirty="0"/>
              <a:t>	</a:t>
            </a:r>
            <a:r>
              <a:rPr lang="en-US" sz="2000" dirty="0" smtClean="0"/>
              <a:t>	 Two components of the prevention policy</a:t>
            </a:r>
          </a:p>
        </p:txBody>
      </p:sp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11FBF954-6E02-4BA6-B019-25FCA0431280}" type="slidenum">
              <a:rPr lang="fr-FR" smtClean="0"/>
              <a:pPr/>
              <a:t>8</a:t>
            </a:fld>
            <a:endParaRPr lang="fr-FR"/>
          </a:p>
        </p:txBody>
      </p:sp>
      <p:cxnSp>
        <p:nvCxnSpPr>
          <p:cNvPr id="3" name="Connecteur droit avec flèche 2"/>
          <p:cNvCxnSpPr/>
          <p:nvPr/>
        </p:nvCxnSpPr>
        <p:spPr>
          <a:xfrm>
            <a:off x="1907704" y="3645024"/>
            <a:ext cx="50405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682998" y="4358134"/>
            <a:ext cx="748940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000" dirty="0" smtClean="0"/>
              <a:t>Innovation may be a source of :</a:t>
            </a:r>
          </a:p>
          <a:p>
            <a:pPr marL="742950" lvl="1" indent="-28575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000" dirty="0" smtClean="0"/>
              <a:t>Safety-efficiency	(see graph</a:t>
            </a:r>
            <a:r>
              <a:rPr lang="en-US" sz="2000" dirty="0"/>
              <a:t>.</a:t>
            </a:r>
            <a:r>
              <a:rPr lang="en-US" sz="2000" dirty="0" smtClean="0"/>
              <a:t>)</a:t>
            </a:r>
          </a:p>
          <a:p>
            <a:pPr marL="742950" lvl="1" indent="-28575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000" dirty="0" smtClean="0"/>
              <a:t>Cost-efficiency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2660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539552" y="765175"/>
            <a:ext cx="4248150" cy="431800"/>
            <a:chOff x="476" y="482"/>
            <a:chExt cx="2676" cy="272"/>
          </a:xfrm>
        </p:grpSpPr>
        <p:sp>
          <p:nvSpPr>
            <p:cNvPr id="107523" name="Text Box 3"/>
            <p:cNvSpPr txBox="1">
              <a:spLocks noChangeArrowheads="1"/>
            </p:cNvSpPr>
            <p:nvPr/>
          </p:nvSpPr>
          <p:spPr bwMode="auto">
            <a:xfrm>
              <a:off x="476" y="482"/>
              <a:ext cx="267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 dirty="0" smtClean="0"/>
                <a:t>Application 1</a:t>
              </a:r>
              <a:r>
                <a:rPr lang="en-US" b="1" dirty="0" smtClean="0"/>
                <a:t> : innovation fostering </a:t>
              </a:r>
              <a:endParaRPr lang="en-US" b="1" dirty="0"/>
            </a:p>
          </p:txBody>
        </p:sp>
        <p:sp>
          <p:nvSpPr>
            <p:cNvPr id="107524" name="Line 4"/>
            <p:cNvSpPr>
              <a:spLocks noChangeShapeType="1"/>
            </p:cNvSpPr>
            <p:nvPr/>
          </p:nvSpPr>
          <p:spPr bwMode="auto">
            <a:xfrm>
              <a:off x="521" y="754"/>
              <a:ext cx="12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075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33375"/>
            <a:ext cx="2466975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11FBF954-6E02-4BA6-B019-25FCA0431280}" type="slidenum">
              <a:rPr lang="fr-FR" smtClean="0"/>
              <a:pPr/>
              <a:t>9</a:t>
            </a:fld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239205"/>
            <a:ext cx="5759202" cy="4430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611560" y="1804754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Innovation and prevention : case of a « safety – innovation »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4125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18530</TotalTime>
  <Words>814</Words>
  <Application>Microsoft Office PowerPoint</Application>
  <PresentationFormat>Affichage à l'écran (4:3)</PresentationFormat>
  <Paragraphs>230</Paragraphs>
  <Slides>23</Slides>
  <Notes>19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Modèle par défaut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</dc:creator>
  <cp:lastModifiedBy>Julien Jacob</cp:lastModifiedBy>
  <cp:revision>454</cp:revision>
  <dcterms:created xsi:type="dcterms:W3CDTF">2009-03-19T13:58:19Z</dcterms:created>
  <dcterms:modified xsi:type="dcterms:W3CDTF">2013-04-22T15:41:14Z</dcterms:modified>
</cp:coreProperties>
</file>