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46"/>
  </p:notesMasterIdLst>
  <p:handoutMasterIdLst>
    <p:handoutMasterId r:id="rId47"/>
  </p:handoutMasterIdLst>
  <p:sldIdLst>
    <p:sldId id="256" r:id="rId3"/>
    <p:sldId id="265" r:id="rId4"/>
    <p:sldId id="316" r:id="rId5"/>
    <p:sldId id="291" r:id="rId6"/>
    <p:sldId id="317" r:id="rId7"/>
    <p:sldId id="319" r:id="rId8"/>
    <p:sldId id="318" r:id="rId9"/>
    <p:sldId id="339" r:id="rId10"/>
    <p:sldId id="343" r:id="rId11"/>
    <p:sldId id="348" r:id="rId12"/>
    <p:sldId id="344" r:id="rId13"/>
    <p:sldId id="258" r:id="rId14"/>
    <p:sldId id="345" r:id="rId15"/>
    <p:sldId id="259" r:id="rId16"/>
    <p:sldId id="332" r:id="rId17"/>
    <p:sldId id="269" r:id="rId18"/>
    <p:sldId id="262" r:id="rId19"/>
    <p:sldId id="350" r:id="rId20"/>
    <p:sldId id="349" r:id="rId21"/>
    <p:sldId id="327" r:id="rId22"/>
    <p:sldId id="278" r:id="rId23"/>
    <p:sldId id="311" r:id="rId24"/>
    <p:sldId id="326" r:id="rId25"/>
    <p:sldId id="320" r:id="rId26"/>
    <p:sldId id="346" r:id="rId27"/>
    <p:sldId id="347" r:id="rId28"/>
    <p:sldId id="315" r:id="rId29"/>
    <p:sldId id="290" r:id="rId30"/>
    <p:sldId id="279" r:id="rId31"/>
    <p:sldId id="280" r:id="rId32"/>
    <p:sldId id="289" r:id="rId33"/>
    <p:sldId id="283" r:id="rId34"/>
    <p:sldId id="324" r:id="rId35"/>
    <p:sldId id="284" r:id="rId36"/>
    <p:sldId id="281" r:id="rId37"/>
    <p:sldId id="282" r:id="rId38"/>
    <p:sldId id="285" r:id="rId39"/>
    <p:sldId id="286" r:id="rId40"/>
    <p:sldId id="287" r:id="rId41"/>
    <p:sldId id="288" r:id="rId42"/>
    <p:sldId id="296" r:id="rId43"/>
    <p:sldId id="298" r:id="rId44"/>
    <p:sldId id="297"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298" autoAdjust="0"/>
  </p:normalViewPr>
  <p:slideViewPr>
    <p:cSldViewPr snapToGrid="0" snapToObjects="1">
      <p:cViewPr>
        <p:scale>
          <a:sx n="90" d="100"/>
          <a:sy n="90" d="100"/>
        </p:scale>
        <p:origin x="-80"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51F522-1772-B847-B323-CE104043D77D}" type="doc">
      <dgm:prSet loTypeId="urn:microsoft.com/office/officeart/2005/8/layout/matrix2" loCatId="" qsTypeId="urn:microsoft.com/office/officeart/2005/8/quickstyle/simple4" qsCatId="simple" csTypeId="urn:microsoft.com/office/officeart/2005/8/colors/accent1_2" csCatId="accent1" phldr="1"/>
      <dgm:spPr/>
      <dgm:t>
        <a:bodyPr/>
        <a:lstStyle/>
        <a:p>
          <a:endParaRPr lang="en-US"/>
        </a:p>
      </dgm:t>
    </dgm:pt>
    <dgm:pt modelId="{51464D69-CB29-DC44-805F-5A3F5430E586}">
      <dgm:prSet phldrT="[Text]"/>
      <dgm:spPr/>
      <dgm:t>
        <a:bodyPr/>
        <a:lstStyle/>
        <a:p>
          <a:r>
            <a:rPr lang="en-US" dirty="0" smtClean="0"/>
            <a:t>Reflexive</a:t>
          </a:r>
          <a:endParaRPr lang="en-US" dirty="0"/>
        </a:p>
      </dgm:t>
    </dgm:pt>
    <dgm:pt modelId="{B05367CF-E7A6-C74B-95D5-FF8D002C323A}" type="parTrans" cxnId="{86E810C4-2946-7E46-A390-CCF5EAFE9E5A}">
      <dgm:prSet/>
      <dgm:spPr/>
      <dgm:t>
        <a:bodyPr/>
        <a:lstStyle/>
        <a:p>
          <a:endParaRPr lang="en-US"/>
        </a:p>
      </dgm:t>
    </dgm:pt>
    <dgm:pt modelId="{AA2C2D7C-713F-DB48-9D95-5BB753B794DF}" type="sibTrans" cxnId="{86E810C4-2946-7E46-A390-CCF5EAFE9E5A}">
      <dgm:prSet/>
      <dgm:spPr/>
      <dgm:t>
        <a:bodyPr/>
        <a:lstStyle/>
        <a:p>
          <a:endParaRPr lang="en-US"/>
        </a:p>
      </dgm:t>
    </dgm:pt>
    <dgm:pt modelId="{5D709DBE-CE57-6946-96A1-378A6C3E88A5}">
      <dgm:prSet phldrT="[Text]"/>
      <dgm:spPr/>
      <dgm:t>
        <a:bodyPr/>
        <a:lstStyle/>
        <a:p>
          <a:r>
            <a:rPr lang="en-US" dirty="0" smtClean="0"/>
            <a:t>Anticipatory</a:t>
          </a:r>
          <a:endParaRPr lang="en-US" dirty="0"/>
        </a:p>
      </dgm:t>
    </dgm:pt>
    <dgm:pt modelId="{6B753E76-0F9A-EB42-A874-F9ABF05F05C6}" type="parTrans" cxnId="{EDA13ADB-3846-1740-9C11-15794820AF9A}">
      <dgm:prSet/>
      <dgm:spPr/>
      <dgm:t>
        <a:bodyPr/>
        <a:lstStyle/>
        <a:p>
          <a:endParaRPr lang="en-US"/>
        </a:p>
      </dgm:t>
    </dgm:pt>
    <dgm:pt modelId="{49E516C0-0E1A-B141-A588-9B8067D1912E}" type="sibTrans" cxnId="{EDA13ADB-3846-1740-9C11-15794820AF9A}">
      <dgm:prSet/>
      <dgm:spPr/>
      <dgm:t>
        <a:bodyPr/>
        <a:lstStyle/>
        <a:p>
          <a:endParaRPr lang="en-US"/>
        </a:p>
      </dgm:t>
    </dgm:pt>
    <dgm:pt modelId="{01203B03-A7D9-194E-BA09-788CC063E426}">
      <dgm:prSet phldrT="[Text]"/>
      <dgm:spPr/>
      <dgm:t>
        <a:bodyPr/>
        <a:lstStyle/>
        <a:p>
          <a:r>
            <a:rPr lang="en-US" dirty="0" smtClean="0"/>
            <a:t>Responsive</a:t>
          </a:r>
          <a:endParaRPr lang="en-US" dirty="0"/>
        </a:p>
      </dgm:t>
    </dgm:pt>
    <dgm:pt modelId="{03BBDDBC-AB82-EF43-A2EF-23D4540D7C88}" type="parTrans" cxnId="{6E9BDFA4-BAEE-AD4F-89F2-A6F7E7375A07}">
      <dgm:prSet/>
      <dgm:spPr/>
      <dgm:t>
        <a:bodyPr/>
        <a:lstStyle/>
        <a:p>
          <a:endParaRPr lang="en-US"/>
        </a:p>
      </dgm:t>
    </dgm:pt>
    <dgm:pt modelId="{0A104829-BAA8-D048-A739-42790618F648}" type="sibTrans" cxnId="{6E9BDFA4-BAEE-AD4F-89F2-A6F7E7375A07}">
      <dgm:prSet/>
      <dgm:spPr/>
      <dgm:t>
        <a:bodyPr/>
        <a:lstStyle/>
        <a:p>
          <a:endParaRPr lang="en-US"/>
        </a:p>
      </dgm:t>
    </dgm:pt>
    <dgm:pt modelId="{BCEA76E0-FA0C-B54A-A365-A876F27A7EFA}">
      <dgm:prSet phldrT="[Text]"/>
      <dgm:spPr/>
      <dgm:t>
        <a:bodyPr/>
        <a:lstStyle/>
        <a:p>
          <a:r>
            <a:rPr lang="en-US" dirty="0" smtClean="0"/>
            <a:t>Inclusive</a:t>
          </a:r>
          <a:endParaRPr lang="en-US" dirty="0"/>
        </a:p>
      </dgm:t>
    </dgm:pt>
    <dgm:pt modelId="{8192FB65-2F7F-4941-AC7B-6443A87D36A5}" type="parTrans" cxnId="{071CB57F-20B3-334C-915A-01CA2D8D83AC}">
      <dgm:prSet/>
      <dgm:spPr/>
      <dgm:t>
        <a:bodyPr/>
        <a:lstStyle/>
        <a:p>
          <a:endParaRPr lang="en-US"/>
        </a:p>
      </dgm:t>
    </dgm:pt>
    <dgm:pt modelId="{479CA2A5-544C-BA47-890A-DFB852B359BE}" type="sibTrans" cxnId="{071CB57F-20B3-334C-915A-01CA2D8D83AC}">
      <dgm:prSet/>
      <dgm:spPr/>
      <dgm:t>
        <a:bodyPr/>
        <a:lstStyle/>
        <a:p>
          <a:endParaRPr lang="en-US"/>
        </a:p>
      </dgm:t>
    </dgm:pt>
    <dgm:pt modelId="{5456DDC2-7E21-A24F-97CD-C23B3BDFD2E9}" type="pres">
      <dgm:prSet presAssocID="{AE51F522-1772-B847-B323-CE104043D77D}" presName="matrix" presStyleCnt="0">
        <dgm:presLayoutVars>
          <dgm:chMax val="1"/>
          <dgm:dir/>
          <dgm:resizeHandles val="exact"/>
        </dgm:presLayoutVars>
      </dgm:prSet>
      <dgm:spPr/>
      <dgm:t>
        <a:bodyPr/>
        <a:lstStyle/>
        <a:p>
          <a:endParaRPr lang="en-US"/>
        </a:p>
      </dgm:t>
    </dgm:pt>
    <dgm:pt modelId="{1A8E8DFA-628D-D446-94AF-87221C43696B}" type="pres">
      <dgm:prSet presAssocID="{AE51F522-1772-B847-B323-CE104043D77D}" presName="axisShape" presStyleLbl="bgShp" presStyleIdx="0" presStyleCnt="1"/>
      <dgm:spPr/>
    </dgm:pt>
    <dgm:pt modelId="{981310CA-8803-A147-9A73-08C4C52A0F46}" type="pres">
      <dgm:prSet presAssocID="{AE51F522-1772-B847-B323-CE104043D77D}" presName="rect1" presStyleLbl="node1" presStyleIdx="0" presStyleCnt="4">
        <dgm:presLayoutVars>
          <dgm:chMax val="0"/>
          <dgm:chPref val="0"/>
          <dgm:bulletEnabled val="1"/>
        </dgm:presLayoutVars>
      </dgm:prSet>
      <dgm:spPr/>
      <dgm:t>
        <a:bodyPr/>
        <a:lstStyle/>
        <a:p>
          <a:endParaRPr lang="en-US"/>
        </a:p>
      </dgm:t>
    </dgm:pt>
    <dgm:pt modelId="{8C5713F8-F9C2-6645-83C4-EF42B2527DFD}" type="pres">
      <dgm:prSet presAssocID="{AE51F522-1772-B847-B323-CE104043D77D}" presName="rect2" presStyleLbl="node1" presStyleIdx="1" presStyleCnt="4">
        <dgm:presLayoutVars>
          <dgm:chMax val="0"/>
          <dgm:chPref val="0"/>
          <dgm:bulletEnabled val="1"/>
        </dgm:presLayoutVars>
      </dgm:prSet>
      <dgm:spPr/>
      <dgm:t>
        <a:bodyPr/>
        <a:lstStyle/>
        <a:p>
          <a:endParaRPr lang="en-US"/>
        </a:p>
      </dgm:t>
    </dgm:pt>
    <dgm:pt modelId="{339988FD-A0A0-C946-A751-C1B4A0113F13}" type="pres">
      <dgm:prSet presAssocID="{AE51F522-1772-B847-B323-CE104043D77D}" presName="rect3" presStyleLbl="node1" presStyleIdx="2" presStyleCnt="4">
        <dgm:presLayoutVars>
          <dgm:chMax val="0"/>
          <dgm:chPref val="0"/>
          <dgm:bulletEnabled val="1"/>
        </dgm:presLayoutVars>
      </dgm:prSet>
      <dgm:spPr/>
      <dgm:t>
        <a:bodyPr/>
        <a:lstStyle/>
        <a:p>
          <a:endParaRPr lang="en-US"/>
        </a:p>
      </dgm:t>
    </dgm:pt>
    <dgm:pt modelId="{3E749100-6649-ED45-BB3C-5B25D9F7BFFA}" type="pres">
      <dgm:prSet presAssocID="{AE51F522-1772-B847-B323-CE104043D77D}" presName="rect4" presStyleLbl="node1" presStyleIdx="3" presStyleCnt="4">
        <dgm:presLayoutVars>
          <dgm:chMax val="0"/>
          <dgm:chPref val="0"/>
          <dgm:bulletEnabled val="1"/>
        </dgm:presLayoutVars>
      </dgm:prSet>
      <dgm:spPr/>
      <dgm:t>
        <a:bodyPr/>
        <a:lstStyle/>
        <a:p>
          <a:endParaRPr lang="en-US"/>
        </a:p>
      </dgm:t>
    </dgm:pt>
  </dgm:ptLst>
  <dgm:cxnLst>
    <dgm:cxn modelId="{071CB57F-20B3-334C-915A-01CA2D8D83AC}" srcId="{AE51F522-1772-B847-B323-CE104043D77D}" destId="{BCEA76E0-FA0C-B54A-A365-A876F27A7EFA}" srcOrd="3" destOrd="0" parTransId="{8192FB65-2F7F-4941-AC7B-6443A87D36A5}" sibTransId="{479CA2A5-544C-BA47-890A-DFB852B359BE}"/>
    <dgm:cxn modelId="{696212F7-23F9-F741-B95C-F12D9C6A4C74}" type="presOf" srcId="{5D709DBE-CE57-6946-96A1-378A6C3E88A5}" destId="{8C5713F8-F9C2-6645-83C4-EF42B2527DFD}" srcOrd="0" destOrd="0" presId="urn:microsoft.com/office/officeart/2005/8/layout/matrix2"/>
    <dgm:cxn modelId="{86E810C4-2946-7E46-A390-CCF5EAFE9E5A}" srcId="{AE51F522-1772-B847-B323-CE104043D77D}" destId="{51464D69-CB29-DC44-805F-5A3F5430E586}" srcOrd="0" destOrd="0" parTransId="{B05367CF-E7A6-C74B-95D5-FF8D002C323A}" sibTransId="{AA2C2D7C-713F-DB48-9D95-5BB753B794DF}"/>
    <dgm:cxn modelId="{9D87150F-4CAB-6947-97C5-95D685BDB2F2}" type="presOf" srcId="{AE51F522-1772-B847-B323-CE104043D77D}" destId="{5456DDC2-7E21-A24F-97CD-C23B3BDFD2E9}" srcOrd="0" destOrd="0" presId="urn:microsoft.com/office/officeart/2005/8/layout/matrix2"/>
    <dgm:cxn modelId="{BE898A7C-17F7-7848-A479-864F7FCE2312}" type="presOf" srcId="{51464D69-CB29-DC44-805F-5A3F5430E586}" destId="{981310CA-8803-A147-9A73-08C4C52A0F46}" srcOrd="0" destOrd="0" presId="urn:microsoft.com/office/officeart/2005/8/layout/matrix2"/>
    <dgm:cxn modelId="{6E9BDFA4-BAEE-AD4F-89F2-A6F7E7375A07}" srcId="{AE51F522-1772-B847-B323-CE104043D77D}" destId="{01203B03-A7D9-194E-BA09-788CC063E426}" srcOrd="2" destOrd="0" parTransId="{03BBDDBC-AB82-EF43-A2EF-23D4540D7C88}" sibTransId="{0A104829-BAA8-D048-A739-42790618F648}"/>
    <dgm:cxn modelId="{EDA13ADB-3846-1740-9C11-15794820AF9A}" srcId="{AE51F522-1772-B847-B323-CE104043D77D}" destId="{5D709DBE-CE57-6946-96A1-378A6C3E88A5}" srcOrd="1" destOrd="0" parTransId="{6B753E76-0F9A-EB42-A874-F9ABF05F05C6}" sibTransId="{49E516C0-0E1A-B141-A588-9B8067D1912E}"/>
    <dgm:cxn modelId="{90F292B0-A487-8341-A6AB-53D3B6CD1460}" type="presOf" srcId="{BCEA76E0-FA0C-B54A-A365-A876F27A7EFA}" destId="{3E749100-6649-ED45-BB3C-5B25D9F7BFFA}" srcOrd="0" destOrd="0" presId="urn:microsoft.com/office/officeart/2005/8/layout/matrix2"/>
    <dgm:cxn modelId="{58D66FC8-874E-F340-8C42-09086879DC4F}" type="presOf" srcId="{01203B03-A7D9-194E-BA09-788CC063E426}" destId="{339988FD-A0A0-C946-A751-C1B4A0113F13}" srcOrd="0" destOrd="0" presId="urn:microsoft.com/office/officeart/2005/8/layout/matrix2"/>
    <dgm:cxn modelId="{CCDCD6A4-C5D0-3C47-812E-7F07168448B4}" type="presParOf" srcId="{5456DDC2-7E21-A24F-97CD-C23B3BDFD2E9}" destId="{1A8E8DFA-628D-D446-94AF-87221C43696B}" srcOrd="0" destOrd="0" presId="urn:microsoft.com/office/officeart/2005/8/layout/matrix2"/>
    <dgm:cxn modelId="{358DBA2F-0E31-3D4D-A8D0-44670BE98711}" type="presParOf" srcId="{5456DDC2-7E21-A24F-97CD-C23B3BDFD2E9}" destId="{981310CA-8803-A147-9A73-08C4C52A0F46}" srcOrd="1" destOrd="0" presId="urn:microsoft.com/office/officeart/2005/8/layout/matrix2"/>
    <dgm:cxn modelId="{82A5EDE1-A460-0D45-88FA-8E6CCAEB2B26}" type="presParOf" srcId="{5456DDC2-7E21-A24F-97CD-C23B3BDFD2E9}" destId="{8C5713F8-F9C2-6645-83C4-EF42B2527DFD}" srcOrd="2" destOrd="0" presId="urn:microsoft.com/office/officeart/2005/8/layout/matrix2"/>
    <dgm:cxn modelId="{F9B2C39A-4BD4-6D4A-B402-F8C8F9F18248}" type="presParOf" srcId="{5456DDC2-7E21-A24F-97CD-C23B3BDFD2E9}" destId="{339988FD-A0A0-C946-A751-C1B4A0113F13}" srcOrd="3" destOrd="0" presId="urn:microsoft.com/office/officeart/2005/8/layout/matrix2"/>
    <dgm:cxn modelId="{5B64D9EB-9792-5A44-BF18-45C09976E8C4}" type="presParOf" srcId="{5456DDC2-7E21-A24F-97CD-C23B3BDFD2E9}" destId="{3E749100-6649-ED45-BB3C-5B25D9F7BFFA}"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E8DFA-628D-D446-94AF-87221C43696B}">
      <dsp:nvSpPr>
        <dsp:cNvPr id="0" name=""/>
        <dsp:cNvSpPr/>
      </dsp:nvSpPr>
      <dsp:spPr>
        <a:xfrm>
          <a:off x="1851818" y="0"/>
          <a:ext cx="4525963" cy="4525963"/>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81310CA-8803-A147-9A73-08C4C52A0F46}">
      <dsp:nvSpPr>
        <dsp:cNvPr id="0" name=""/>
        <dsp:cNvSpPr/>
      </dsp:nvSpPr>
      <dsp:spPr>
        <a:xfrm>
          <a:off x="2146006" y="294187"/>
          <a:ext cx="1810385" cy="181038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Reflexive</a:t>
          </a:r>
          <a:endParaRPr lang="en-US" sz="2300" kern="1200" dirty="0"/>
        </a:p>
      </dsp:txBody>
      <dsp:txXfrm>
        <a:off x="2234382" y="382563"/>
        <a:ext cx="1633633" cy="1633633"/>
      </dsp:txXfrm>
    </dsp:sp>
    <dsp:sp modelId="{8C5713F8-F9C2-6645-83C4-EF42B2527DFD}">
      <dsp:nvSpPr>
        <dsp:cNvPr id="0" name=""/>
        <dsp:cNvSpPr/>
      </dsp:nvSpPr>
      <dsp:spPr>
        <a:xfrm>
          <a:off x="4273208" y="294187"/>
          <a:ext cx="1810385" cy="181038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Anticipatory</a:t>
          </a:r>
          <a:endParaRPr lang="en-US" sz="2300" kern="1200" dirty="0"/>
        </a:p>
      </dsp:txBody>
      <dsp:txXfrm>
        <a:off x="4361584" y="382563"/>
        <a:ext cx="1633633" cy="1633633"/>
      </dsp:txXfrm>
    </dsp:sp>
    <dsp:sp modelId="{339988FD-A0A0-C946-A751-C1B4A0113F13}">
      <dsp:nvSpPr>
        <dsp:cNvPr id="0" name=""/>
        <dsp:cNvSpPr/>
      </dsp:nvSpPr>
      <dsp:spPr>
        <a:xfrm>
          <a:off x="2146006" y="2421390"/>
          <a:ext cx="1810385" cy="181038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Responsive</a:t>
          </a:r>
          <a:endParaRPr lang="en-US" sz="2300" kern="1200" dirty="0"/>
        </a:p>
      </dsp:txBody>
      <dsp:txXfrm>
        <a:off x="2234382" y="2509766"/>
        <a:ext cx="1633633" cy="1633633"/>
      </dsp:txXfrm>
    </dsp:sp>
    <dsp:sp modelId="{3E749100-6649-ED45-BB3C-5B25D9F7BFFA}">
      <dsp:nvSpPr>
        <dsp:cNvPr id="0" name=""/>
        <dsp:cNvSpPr/>
      </dsp:nvSpPr>
      <dsp:spPr>
        <a:xfrm>
          <a:off x="4273208" y="2421390"/>
          <a:ext cx="1810385" cy="181038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Inclusive</a:t>
          </a:r>
          <a:endParaRPr lang="en-US" sz="2300" kern="1200" dirty="0"/>
        </a:p>
      </dsp:txBody>
      <dsp:txXfrm>
        <a:off x="4361584" y="2509766"/>
        <a:ext cx="1633633" cy="1633633"/>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D173AF-C282-E94E-AF8C-66A096C3C3F6}" type="datetimeFigureOut">
              <a:rPr lang="en-US" smtClean="0"/>
              <a:t>23/04/2013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ED0B3A-C5D7-E847-A0F1-DECA4A3D5B73}" type="slidenum">
              <a:rPr lang="en-US" smtClean="0"/>
              <a:t>‹#›</a:t>
            </a:fld>
            <a:endParaRPr lang="en-US"/>
          </a:p>
        </p:txBody>
      </p:sp>
    </p:spTree>
    <p:extLst>
      <p:ext uri="{BB962C8B-B14F-4D97-AF65-F5344CB8AC3E}">
        <p14:creationId xmlns:p14="http://schemas.microsoft.com/office/powerpoint/2010/main" val="4063552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C32636-C5F6-6947-8B90-73FB856231C8}" type="datetimeFigureOut">
              <a:rPr lang="en-US" smtClean="0"/>
              <a:t>23/04/2013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F6BF2F-A55E-0A44-A107-3CBFA9468489}" type="slidenum">
              <a:rPr lang="en-US" smtClean="0"/>
              <a:t>‹#›</a:t>
            </a:fld>
            <a:endParaRPr lang="en-US"/>
          </a:p>
        </p:txBody>
      </p:sp>
    </p:spTree>
    <p:extLst>
      <p:ext uri="{BB962C8B-B14F-4D97-AF65-F5344CB8AC3E}">
        <p14:creationId xmlns:p14="http://schemas.microsoft.com/office/powerpoint/2010/main" val="21103215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 </a:t>
            </a:r>
          </a:p>
          <a:p>
            <a:endParaRPr lang="en-US" baseline="0" dirty="0" smtClean="0"/>
          </a:p>
          <a:p>
            <a:r>
              <a:rPr lang="en-US" b="1" baseline="0" dirty="0" smtClean="0"/>
              <a:t>Responsible </a:t>
            </a:r>
            <a:r>
              <a:rPr lang="en-US" b="1" baseline="0" dirty="0" smtClean="0"/>
              <a:t>innovation</a:t>
            </a:r>
          </a:p>
          <a:p>
            <a:endParaRPr lang="en-US" b="1" baseline="0" dirty="0" smtClean="0"/>
          </a:p>
          <a:p>
            <a:r>
              <a:rPr lang="en-US" b="1" baseline="0" dirty="0" smtClean="0"/>
              <a:t>Richard Owen and Phil Macnaghten</a:t>
            </a:r>
          </a:p>
          <a:p>
            <a:endParaRPr lang="en-US" b="1" baseline="0" dirty="0" smtClean="0"/>
          </a:p>
          <a:p>
            <a:r>
              <a:rPr lang="en-US" b="1" baseline="0" dirty="0" smtClean="0"/>
              <a:t>Papers, book… </a:t>
            </a:r>
            <a:endParaRPr lang="en-US" b="1" baseline="0" dirty="0" smtClean="0"/>
          </a:p>
          <a:p>
            <a:endParaRPr lang="en-US" baseline="0" dirty="0" smtClean="0"/>
          </a:p>
          <a:p>
            <a:r>
              <a:rPr lang="en-US" baseline="0" dirty="0" smtClean="0"/>
              <a:t>One example where we’ve developed this framework (EPSRC</a:t>
            </a:r>
            <a:r>
              <a:rPr lang="en-US" baseline="0" dirty="0" smtClean="0"/>
              <a:t>)</a:t>
            </a:r>
          </a:p>
          <a:p>
            <a:endParaRPr lang="en-US" baseline="0" dirty="0" smtClean="0"/>
          </a:p>
          <a:p>
            <a:r>
              <a:rPr lang="en-US" baseline="0" dirty="0" smtClean="0"/>
              <a:t>Repeating some of the ideas… </a:t>
            </a:r>
            <a:endParaRPr lang="en-US" baseline="0" dirty="0" smtClean="0"/>
          </a:p>
          <a:p>
            <a:endParaRPr lang="en-US" baseline="0" dirty="0" smtClean="0"/>
          </a:p>
          <a:p>
            <a:r>
              <a:rPr lang="en-US" baseline="0" dirty="0" smtClean="0"/>
              <a:t>STORY about a balloon</a:t>
            </a:r>
            <a:endParaRPr lang="en-US" dirty="0"/>
          </a:p>
        </p:txBody>
      </p:sp>
      <p:sp>
        <p:nvSpPr>
          <p:cNvPr id="4" name="Slide Number Placeholder 3"/>
          <p:cNvSpPr>
            <a:spLocks noGrp="1"/>
          </p:cNvSpPr>
          <p:nvPr>
            <p:ph type="sldNum" sz="quarter" idx="10"/>
          </p:nvPr>
        </p:nvSpPr>
        <p:spPr/>
        <p:txBody>
          <a:bodyPr/>
          <a:lstStyle/>
          <a:p>
            <a:fld id="{8DF6BF2F-A55E-0A44-A107-3CBFA9468489}" type="slidenum">
              <a:rPr lang="en-US" smtClean="0"/>
              <a:t>1</a:t>
            </a:fld>
            <a:endParaRPr lang="en-US"/>
          </a:p>
        </p:txBody>
      </p:sp>
    </p:spTree>
    <p:extLst>
      <p:ext uri="{BB962C8B-B14F-4D97-AF65-F5344CB8AC3E}">
        <p14:creationId xmlns:p14="http://schemas.microsoft.com/office/powerpoint/2010/main" val="1688195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68F3BD-3DD7-CF43-AE2E-9754AA020A00}"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1420466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what I’ve been working on </a:t>
            </a:r>
          </a:p>
          <a:p>
            <a:endParaRPr lang="en-US" dirty="0" smtClean="0"/>
          </a:p>
          <a:p>
            <a:r>
              <a:rPr lang="en-US" dirty="0" smtClean="0"/>
              <a:t>Advising EPSRC</a:t>
            </a:r>
          </a:p>
          <a:p>
            <a:endParaRPr lang="en-US" dirty="0" smtClean="0"/>
          </a:p>
          <a:p>
            <a:r>
              <a:rPr lang="en-US" dirty="0" smtClean="0"/>
              <a:t>Working on a particular case</a:t>
            </a:r>
            <a:endParaRPr lang="en-US" dirty="0"/>
          </a:p>
        </p:txBody>
      </p:sp>
      <p:sp>
        <p:nvSpPr>
          <p:cNvPr id="4" name="Slide Number Placeholder 3"/>
          <p:cNvSpPr>
            <a:spLocks noGrp="1"/>
          </p:cNvSpPr>
          <p:nvPr>
            <p:ph type="sldNum" sz="quarter" idx="10"/>
          </p:nvPr>
        </p:nvSpPr>
        <p:spPr/>
        <p:txBody>
          <a:bodyPr/>
          <a:lstStyle/>
          <a:p>
            <a:fld id="{2A68F3BD-3DD7-CF43-AE2E-9754AA020A00}"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1420466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Sites for experiments</a:t>
            </a:r>
            <a:r>
              <a:rPr lang="en-US" baseline="0" dirty="0" smtClean="0"/>
              <a:t> in governance</a:t>
            </a:r>
            <a:endParaRPr lang="en-US" dirty="0" smtClean="0"/>
          </a:p>
          <a:p>
            <a:endParaRPr lang="en-US" dirty="0" smtClean="0"/>
          </a:p>
          <a:p>
            <a:r>
              <a:rPr lang="en-US" dirty="0" smtClean="0"/>
              <a:t>Public dialogue</a:t>
            </a:r>
          </a:p>
          <a:p>
            <a:endParaRPr lang="en-US" dirty="0" smtClean="0"/>
          </a:p>
          <a:p>
            <a:r>
              <a:rPr lang="en-US" dirty="0" smtClean="0"/>
              <a:t>Want answers</a:t>
            </a:r>
          </a:p>
          <a:p>
            <a:endParaRPr lang="en-US" dirty="0" smtClean="0"/>
          </a:p>
          <a:p>
            <a:r>
              <a:rPr lang="en-US" dirty="0" smtClean="0"/>
              <a:t>Get questions</a:t>
            </a:r>
          </a:p>
          <a:p>
            <a:endParaRPr lang="en-US" dirty="0" smtClean="0"/>
          </a:p>
          <a:p>
            <a:r>
              <a:rPr lang="en-US" dirty="0" smtClean="0"/>
              <a:t>Governance of products of innovation – </a:t>
            </a:r>
            <a:r>
              <a:rPr lang="en-US" smtClean="0"/>
              <a:t>purposes</a:t>
            </a:r>
            <a:r>
              <a:rPr lang="en-US" baseline="0" smtClean="0"/>
              <a:t> – purposes </a:t>
            </a:r>
            <a:endParaRPr lang="en-US" dirty="0"/>
          </a:p>
        </p:txBody>
      </p:sp>
      <p:sp>
        <p:nvSpPr>
          <p:cNvPr id="4" name="Slide Number Placeholder 3"/>
          <p:cNvSpPr>
            <a:spLocks noGrp="1"/>
          </p:cNvSpPr>
          <p:nvPr>
            <p:ph type="sldNum" sz="quarter" idx="10"/>
          </p:nvPr>
        </p:nvSpPr>
        <p:spPr/>
        <p:txBody>
          <a:bodyPr/>
          <a:lstStyle/>
          <a:p>
            <a:fld id="{8DF6BF2F-A55E-0A44-A107-3CBFA9468489}" type="slidenum">
              <a:rPr lang="en-US" smtClean="0"/>
              <a:t>12</a:t>
            </a:fld>
            <a:endParaRPr lang="en-US"/>
          </a:p>
        </p:txBody>
      </p:sp>
    </p:spTree>
    <p:extLst>
      <p:ext uri="{BB962C8B-B14F-4D97-AF65-F5344CB8AC3E}">
        <p14:creationId xmlns:p14="http://schemas.microsoft.com/office/powerpoint/2010/main" val="3593218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xfrm>
            <a:off x="1143000" y="685800"/>
            <a:ext cx="4572000" cy="3429000"/>
          </a:xfrm>
          <a:prstGeom prst="rect">
            <a:avLst/>
          </a:prstGeom>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charset="0"/>
              </a:rPr>
              <a:t>Addressing some pathologies that have</a:t>
            </a:r>
            <a:r>
              <a:rPr lang="en-US" baseline="0" dirty="0" smtClean="0">
                <a:latin typeface="Times New Roman" charset="0"/>
              </a:rPr>
              <a:t> been </a:t>
            </a:r>
            <a:r>
              <a:rPr lang="en-US" baseline="0" dirty="0" err="1" smtClean="0">
                <a:latin typeface="Times New Roman" charset="0"/>
              </a:rPr>
              <a:t>indentified</a:t>
            </a:r>
            <a:r>
              <a:rPr lang="en-US" baseline="0" dirty="0" smtClean="0">
                <a:latin typeface="Times New Roman" charset="0"/>
              </a:rPr>
              <a:t> from various perspectives – philosophy, STS, economic history</a:t>
            </a:r>
            <a:endParaRPr lang="en-US" dirty="0" smtClean="0">
              <a:latin typeface="Times New Roman" charset="0"/>
            </a:endParaRPr>
          </a:p>
          <a:p>
            <a:endParaRPr lang="en-US" dirty="0" smtClean="0">
              <a:latin typeface="Times New Roman" charset="0"/>
            </a:endParaRPr>
          </a:p>
          <a:p>
            <a:r>
              <a:rPr lang="en-US" dirty="0" err="1" smtClean="0">
                <a:latin typeface="Times New Roman" charset="0"/>
              </a:rPr>
              <a:t>Organised</a:t>
            </a:r>
            <a:r>
              <a:rPr lang="en-US" baseline="0" dirty="0" smtClean="0">
                <a:latin typeface="Times New Roman" charset="0"/>
              </a:rPr>
              <a:t> irresponsibility – Autonomy, serendipity, Lets scientists off the hook. </a:t>
            </a:r>
            <a:endParaRPr lang="en-US" dirty="0" smtClean="0">
              <a:latin typeface="Times New Roman" charset="0"/>
            </a:endParaRPr>
          </a:p>
          <a:p>
            <a:endParaRPr lang="en-US" dirty="0" smtClean="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15925" eaLnBrk="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cs typeface="ＭＳ Ｐゴシック" charset="0"/>
              </a:defRPr>
            </a:lvl1pPr>
            <a:lvl2pPr marL="742950" indent="-285750" defTabSz="415925" eaLnBrk="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2pPr>
            <a:lvl3pPr marL="1143000" indent="-228600" defTabSz="415925" eaLnBrk="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3pPr>
            <a:lvl4pPr marL="1600200" indent="-228600" defTabSz="415925" eaLnBrk="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4pPr>
            <a:lvl5pPr marL="2057400" indent="-228600" defTabSz="415925" eaLnBrk="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5pPr>
            <a:lvl6pPr marL="2514600" indent="-228600" algn="ctr" defTabSz="415925" eaLnBrk="0" fontAlgn="base" hangingPunct="0">
              <a:lnSpc>
                <a:spcPct val="81000"/>
              </a:lnSpc>
              <a:spcBef>
                <a:spcPct val="0"/>
              </a:spcBef>
              <a:spcAft>
                <a:spcPct val="0"/>
              </a:spcAft>
              <a:buClr>
                <a:srgbClr val="000000"/>
              </a:buClr>
              <a:buSzPct val="45000"/>
              <a:buFont typeface="StarSymbol" charset="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6pPr>
            <a:lvl7pPr marL="2971800" indent="-228600" algn="ctr" defTabSz="415925" eaLnBrk="0" fontAlgn="base" hangingPunct="0">
              <a:lnSpc>
                <a:spcPct val="81000"/>
              </a:lnSpc>
              <a:spcBef>
                <a:spcPct val="0"/>
              </a:spcBef>
              <a:spcAft>
                <a:spcPct val="0"/>
              </a:spcAft>
              <a:buClr>
                <a:srgbClr val="000000"/>
              </a:buClr>
              <a:buSzPct val="45000"/>
              <a:buFont typeface="StarSymbol" charset="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7pPr>
            <a:lvl8pPr marL="3429000" indent="-228600" algn="ctr" defTabSz="415925" eaLnBrk="0" fontAlgn="base" hangingPunct="0">
              <a:lnSpc>
                <a:spcPct val="81000"/>
              </a:lnSpc>
              <a:spcBef>
                <a:spcPct val="0"/>
              </a:spcBef>
              <a:spcAft>
                <a:spcPct val="0"/>
              </a:spcAft>
              <a:buClr>
                <a:srgbClr val="000000"/>
              </a:buClr>
              <a:buSzPct val="45000"/>
              <a:buFont typeface="StarSymbol" charset="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8pPr>
            <a:lvl9pPr marL="3886200" indent="-228600" algn="ctr" defTabSz="415925" eaLnBrk="0" fontAlgn="base" hangingPunct="0">
              <a:lnSpc>
                <a:spcPct val="81000"/>
              </a:lnSpc>
              <a:spcBef>
                <a:spcPct val="0"/>
              </a:spcBef>
              <a:spcAft>
                <a:spcPct val="0"/>
              </a:spcAft>
              <a:buClr>
                <a:srgbClr val="000000"/>
              </a:buClr>
              <a:buSzPct val="45000"/>
              <a:buFont typeface="StarSymbol" charset="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9pPr>
          </a:lstStyle>
          <a:p>
            <a:pPr eaLnBrk="1"/>
            <a:fld id="{5E48070C-2CC3-4B43-9165-11DAB4886AFE}" type="slidenum">
              <a:rPr lang="en-GB" sz="1300">
                <a:solidFill>
                  <a:srgbClr val="000000"/>
                </a:solidFill>
                <a:latin typeface="Times New Roman" charset="0"/>
                <a:cs typeface="Lucida Sans Unicode" charset="0"/>
              </a:rPr>
              <a:pPr eaLnBrk="1"/>
              <a:t>13</a:t>
            </a:fld>
            <a:endParaRPr lang="en-GB" sz="1300">
              <a:solidFill>
                <a:srgbClr val="000000"/>
              </a:solidFill>
              <a:latin typeface="Times New Roman" charset="0"/>
              <a:cs typeface="Lucida Sans Unico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Framework</a:t>
            </a:r>
          </a:p>
          <a:p>
            <a:endParaRPr lang="en-US" dirty="0" smtClean="0"/>
          </a:p>
          <a:p>
            <a:r>
              <a:rPr lang="en-US" dirty="0" smtClean="0"/>
              <a:t>Following the work of people like Hans Jonas, Luigi </a:t>
            </a:r>
            <a:r>
              <a:rPr lang="en-US" dirty="0" err="1" smtClean="0"/>
              <a:t>Pellizoni</a:t>
            </a:r>
            <a:endParaRPr lang="en-US" dirty="0"/>
          </a:p>
        </p:txBody>
      </p:sp>
      <p:sp>
        <p:nvSpPr>
          <p:cNvPr id="4" name="Slide Number Placeholder 3"/>
          <p:cNvSpPr>
            <a:spLocks noGrp="1"/>
          </p:cNvSpPr>
          <p:nvPr>
            <p:ph type="sldNum" sz="quarter" idx="10"/>
          </p:nvPr>
        </p:nvSpPr>
        <p:spPr/>
        <p:txBody>
          <a:bodyPr/>
          <a:lstStyle/>
          <a:p>
            <a:fld id="{8DF6BF2F-A55E-0A44-A107-3CBFA9468489}" type="slidenum">
              <a:rPr lang="en-US" smtClean="0"/>
              <a:t>14</a:t>
            </a:fld>
            <a:endParaRPr lang="en-US"/>
          </a:p>
        </p:txBody>
      </p:sp>
    </p:spTree>
    <p:extLst>
      <p:ext uri="{BB962C8B-B14F-4D97-AF65-F5344CB8AC3E}">
        <p14:creationId xmlns:p14="http://schemas.microsoft.com/office/powerpoint/2010/main" val="2188620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Non-linear</a:t>
            </a:r>
          </a:p>
          <a:p>
            <a:endParaRPr lang="en-US" dirty="0" smtClean="0"/>
          </a:p>
          <a:p>
            <a:r>
              <a:rPr lang="en-US" dirty="0" err="1" smtClean="0"/>
              <a:t>Nanocode</a:t>
            </a:r>
            <a:r>
              <a:rPr lang="en-US" dirty="0" smtClean="0"/>
              <a:t>… </a:t>
            </a:r>
            <a:endParaRPr lang="en-US" dirty="0"/>
          </a:p>
        </p:txBody>
      </p:sp>
      <p:sp>
        <p:nvSpPr>
          <p:cNvPr id="4" name="Slide Number Placeholder 3"/>
          <p:cNvSpPr>
            <a:spLocks noGrp="1"/>
          </p:cNvSpPr>
          <p:nvPr>
            <p:ph type="sldNum" sz="quarter" idx="10"/>
          </p:nvPr>
        </p:nvSpPr>
        <p:spPr/>
        <p:txBody>
          <a:bodyPr/>
          <a:lstStyle/>
          <a:p>
            <a:fld id="{8DF6BF2F-A55E-0A44-A107-3CBFA9468489}" type="slidenum">
              <a:rPr lang="en-US" smtClean="0"/>
              <a:t>15</a:t>
            </a:fld>
            <a:endParaRPr lang="en-US"/>
          </a:p>
        </p:txBody>
      </p:sp>
    </p:spTree>
    <p:extLst>
      <p:ext uri="{BB962C8B-B14F-4D97-AF65-F5344CB8AC3E}">
        <p14:creationId xmlns:p14="http://schemas.microsoft.com/office/powerpoint/2010/main" val="2188620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 dimensions</a:t>
            </a:r>
          </a:p>
          <a:p>
            <a:endParaRPr lang="en-US" dirty="0" smtClean="0"/>
          </a:p>
          <a:p>
            <a:r>
              <a:rPr lang="en-US" dirty="0" smtClean="0"/>
              <a:t>Three are familiar</a:t>
            </a:r>
            <a:r>
              <a:rPr lang="en-US" baseline="0" dirty="0" smtClean="0"/>
              <a:t> </a:t>
            </a:r>
          </a:p>
          <a:p>
            <a:endParaRPr lang="en-US" baseline="0" dirty="0" smtClean="0"/>
          </a:p>
          <a:p>
            <a:r>
              <a:rPr lang="en-US" baseline="0" dirty="0" smtClean="0"/>
              <a:t>Reflexive – thinking about commitments and assumptions</a:t>
            </a:r>
          </a:p>
          <a:p>
            <a:endParaRPr lang="en-US" baseline="0" dirty="0" smtClean="0"/>
          </a:p>
          <a:p>
            <a:r>
              <a:rPr lang="en-US" baseline="0" dirty="0" smtClean="0"/>
              <a:t>Anticipatory – not predictive</a:t>
            </a:r>
          </a:p>
          <a:p>
            <a:endParaRPr lang="en-US" baseline="0" dirty="0" smtClean="0"/>
          </a:p>
          <a:p>
            <a:r>
              <a:rPr lang="en-US" baseline="0" dirty="0" smtClean="0"/>
              <a:t>Inclusive – </a:t>
            </a:r>
          </a:p>
          <a:p>
            <a:endParaRPr lang="en-US" baseline="0" dirty="0" smtClean="0"/>
          </a:p>
          <a:p>
            <a:r>
              <a:rPr lang="en-US" baseline="0" dirty="0" smtClean="0"/>
              <a:t>Responsive – two meanings - to answer and to react</a:t>
            </a:r>
            <a:endParaRPr lang="en-US" dirty="0"/>
          </a:p>
        </p:txBody>
      </p:sp>
      <p:sp>
        <p:nvSpPr>
          <p:cNvPr id="4" name="Slide Number Placeholder 3"/>
          <p:cNvSpPr>
            <a:spLocks noGrp="1"/>
          </p:cNvSpPr>
          <p:nvPr>
            <p:ph type="sldNum" sz="quarter" idx="10"/>
          </p:nvPr>
        </p:nvSpPr>
        <p:spPr/>
        <p:txBody>
          <a:bodyPr/>
          <a:lstStyle/>
          <a:p>
            <a:fld id="{8DF6BF2F-A55E-0A44-A107-3CBFA9468489}" type="slidenum">
              <a:rPr lang="en-US" smtClean="0"/>
              <a:t>16</a:t>
            </a:fld>
            <a:endParaRPr lang="en-US"/>
          </a:p>
        </p:txBody>
      </p:sp>
    </p:spTree>
    <p:extLst>
      <p:ext uri="{BB962C8B-B14F-4D97-AF65-F5344CB8AC3E}">
        <p14:creationId xmlns:p14="http://schemas.microsoft.com/office/powerpoint/2010/main" val="3747594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Asking and answering these questions - Making innovation responsive… </a:t>
            </a:r>
          </a:p>
          <a:p>
            <a:endParaRPr lang="en-US" dirty="0" smtClean="0"/>
          </a:p>
          <a:p>
            <a:r>
              <a:rPr lang="en-US" dirty="0" smtClean="0"/>
              <a:t>De facto governance – </a:t>
            </a:r>
            <a:r>
              <a:rPr lang="en-US" dirty="0" err="1" smtClean="0"/>
              <a:t>Pellizoni</a:t>
            </a:r>
            <a:r>
              <a:rPr lang="en-US" dirty="0" smtClean="0"/>
              <a:t> – a logic of unresponsiveness</a:t>
            </a:r>
            <a:endParaRPr lang="en-US" dirty="0"/>
          </a:p>
        </p:txBody>
      </p:sp>
      <p:sp>
        <p:nvSpPr>
          <p:cNvPr id="4" name="Slide Number Placeholder 3"/>
          <p:cNvSpPr>
            <a:spLocks noGrp="1"/>
          </p:cNvSpPr>
          <p:nvPr>
            <p:ph type="sldNum" sz="quarter" idx="10"/>
          </p:nvPr>
        </p:nvSpPr>
        <p:spPr/>
        <p:txBody>
          <a:bodyPr/>
          <a:lstStyle/>
          <a:p>
            <a:fld id="{8DF6BF2F-A55E-0A44-A107-3CBFA9468489}" type="slidenum">
              <a:rPr lang="en-US" smtClean="0"/>
              <a:t>17</a:t>
            </a:fld>
            <a:endParaRPr lang="en-US"/>
          </a:p>
        </p:txBody>
      </p:sp>
    </p:spTree>
    <p:extLst>
      <p:ext uri="{BB962C8B-B14F-4D97-AF65-F5344CB8AC3E}">
        <p14:creationId xmlns:p14="http://schemas.microsoft.com/office/powerpoint/2010/main" val="591423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Depends what Klaus said</a:t>
            </a:r>
          </a:p>
          <a:p>
            <a:endParaRPr lang="en-US" dirty="0" smtClean="0"/>
          </a:p>
          <a:p>
            <a:r>
              <a:rPr lang="en-US" dirty="0" smtClean="0"/>
              <a:t>Rationale</a:t>
            </a:r>
            <a:r>
              <a:rPr lang="en-US" baseline="0" dirty="0" smtClean="0"/>
              <a:t> for European framework</a:t>
            </a:r>
          </a:p>
          <a:p>
            <a:endParaRPr lang="en-US" baseline="0" dirty="0" smtClean="0"/>
          </a:p>
          <a:p>
            <a:pPr marL="228600" indent="-228600">
              <a:buFont typeface="+mj-lt"/>
              <a:buAutoNum type="arabicPeriod"/>
            </a:pPr>
            <a:r>
              <a:rPr lang="en-US" baseline="0" dirty="0" smtClean="0"/>
              <a:t>Europe is a substantial governance actor in itself</a:t>
            </a:r>
          </a:p>
          <a:p>
            <a:pPr marL="685800" lvl="1" indent="-228600">
              <a:buFont typeface="+mj-lt"/>
              <a:buAutoNum type="arabicPeriod"/>
            </a:pPr>
            <a:r>
              <a:rPr lang="en-US" baseline="0" dirty="0" smtClean="0"/>
              <a:t>Important role in shaping trajectories through funding</a:t>
            </a:r>
          </a:p>
          <a:p>
            <a:pPr marL="685800" lvl="1" indent="-228600">
              <a:buFont typeface="+mj-lt"/>
              <a:buAutoNum type="arabicPeriod"/>
            </a:pPr>
            <a:r>
              <a:rPr lang="en-US" baseline="0" dirty="0" smtClean="0"/>
              <a:t>Grand challenges</a:t>
            </a:r>
          </a:p>
          <a:p>
            <a:pPr marL="228600" indent="-228600">
              <a:buFont typeface="+mj-lt"/>
              <a:buAutoNum type="arabicPeriod"/>
            </a:pPr>
            <a:r>
              <a:rPr lang="en-US" baseline="0" dirty="0" err="1" smtClean="0"/>
              <a:t>Harmonising</a:t>
            </a:r>
            <a:r>
              <a:rPr lang="en-US" baseline="0" dirty="0" smtClean="0"/>
              <a:t> – unsure? </a:t>
            </a:r>
          </a:p>
          <a:p>
            <a:pPr marL="228600" indent="-228600">
              <a:buFont typeface="+mj-lt"/>
              <a:buAutoNum type="arabicPeriod"/>
            </a:pPr>
            <a:r>
              <a:rPr lang="en-US" baseline="0" dirty="0" smtClean="0"/>
              <a:t>Best practice – although we don</a:t>
            </a:r>
            <a:r>
              <a:rPr lang="fr-FR" baseline="0" dirty="0" smtClean="0"/>
              <a:t>’</a:t>
            </a:r>
            <a:r>
              <a:rPr lang="en-US" baseline="0" dirty="0" smtClean="0"/>
              <a:t>t know what counts as ‘best’ – “interesting practice”?</a:t>
            </a:r>
            <a:endParaRPr lang="en-US" dirty="0"/>
          </a:p>
        </p:txBody>
      </p:sp>
      <p:sp>
        <p:nvSpPr>
          <p:cNvPr id="4" name="Slide Number Placeholder 3"/>
          <p:cNvSpPr>
            <a:spLocks noGrp="1"/>
          </p:cNvSpPr>
          <p:nvPr>
            <p:ph type="sldNum" sz="quarter" idx="10"/>
          </p:nvPr>
        </p:nvSpPr>
        <p:spPr/>
        <p:txBody>
          <a:bodyPr/>
          <a:lstStyle/>
          <a:p>
            <a:fld id="{8DF6BF2F-A55E-0A44-A107-3CBFA9468489}" type="slidenum">
              <a:rPr lang="en-US" smtClean="0"/>
              <a:t>18</a:t>
            </a:fld>
            <a:endParaRPr lang="en-US"/>
          </a:p>
        </p:txBody>
      </p:sp>
    </p:spTree>
    <p:extLst>
      <p:ext uri="{BB962C8B-B14F-4D97-AF65-F5344CB8AC3E}">
        <p14:creationId xmlns:p14="http://schemas.microsoft.com/office/powerpoint/2010/main" val="3365734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228600" indent="-228600">
              <a:buFont typeface="+mj-lt"/>
              <a:buAutoNum type="arabicPeriod"/>
            </a:pPr>
            <a:r>
              <a:rPr lang="en-US" baseline="0" dirty="0" smtClean="0"/>
              <a:t>Europe is a substantial governance actor in itself</a:t>
            </a:r>
          </a:p>
          <a:p>
            <a:pPr marL="685800" lvl="1" indent="-228600">
              <a:buFont typeface="+mj-lt"/>
              <a:buAutoNum type="arabicPeriod"/>
            </a:pPr>
            <a:r>
              <a:rPr lang="en-US" baseline="0" dirty="0" smtClean="0"/>
              <a:t>Important role in shaping trajectories through funding</a:t>
            </a:r>
          </a:p>
          <a:p>
            <a:pPr marL="685800" lvl="1" indent="-228600">
              <a:buFont typeface="+mj-lt"/>
              <a:buAutoNum type="arabicPeriod"/>
            </a:pPr>
            <a:r>
              <a:rPr lang="en-US" baseline="0" dirty="0" smtClean="0"/>
              <a:t>Grand challenges</a:t>
            </a:r>
          </a:p>
          <a:p>
            <a:pPr marL="228600" indent="-228600">
              <a:buFont typeface="+mj-lt"/>
              <a:buAutoNum type="arabicPeriod"/>
            </a:pPr>
            <a:r>
              <a:rPr lang="en-US" baseline="0" dirty="0" err="1" smtClean="0"/>
              <a:t>Harmonising</a:t>
            </a:r>
            <a:r>
              <a:rPr lang="en-US" baseline="0" dirty="0" smtClean="0"/>
              <a:t> – unsure? </a:t>
            </a:r>
          </a:p>
          <a:p>
            <a:pPr marL="228600" indent="-228600">
              <a:buFont typeface="+mj-lt"/>
              <a:buAutoNum type="arabicPeriod"/>
            </a:pPr>
            <a:r>
              <a:rPr lang="en-US" baseline="0" dirty="0" smtClean="0"/>
              <a:t>Best practice – although we don</a:t>
            </a:r>
            <a:r>
              <a:rPr lang="fr-FR" baseline="0" dirty="0" smtClean="0"/>
              <a:t>’</a:t>
            </a:r>
            <a:r>
              <a:rPr lang="en-US" baseline="0" dirty="0" smtClean="0"/>
              <a:t>t know what counts as ‘best’ – “interesting practice”?</a:t>
            </a:r>
          </a:p>
          <a:p>
            <a:pPr marL="228600" indent="-228600">
              <a:buFont typeface="+mj-lt"/>
              <a:buAutoNum type="arabicPeriod"/>
            </a:pPr>
            <a:r>
              <a:rPr lang="en-US" baseline="0" dirty="0" smtClean="0"/>
              <a:t>European values</a:t>
            </a:r>
          </a:p>
          <a:p>
            <a:pPr marL="685800" lvl="1" indent="-228600">
              <a:buFont typeface="+mj-lt"/>
              <a:buAutoNum type="arabicPeriod"/>
            </a:pPr>
            <a:r>
              <a:rPr lang="en-US" baseline="0" dirty="0" smtClean="0"/>
              <a:t>Is RRI about means or ends? </a:t>
            </a:r>
            <a:endParaRPr lang="en-US" dirty="0" smtClean="0"/>
          </a:p>
          <a:p>
            <a:endParaRPr lang="en-US" dirty="0"/>
          </a:p>
        </p:txBody>
      </p:sp>
      <p:sp>
        <p:nvSpPr>
          <p:cNvPr id="4" name="Slide Number Placeholder 3"/>
          <p:cNvSpPr>
            <a:spLocks noGrp="1"/>
          </p:cNvSpPr>
          <p:nvPr>
            <p:ph type="sldNum" sz="quarter" idx="10"/>
          </p:nvPr>
        </p:nvSpPr>
        <p:spPr/>
        <p:txBody>
          <a:bodyPr/>
          <a:lstStyle/>
          <a:p>
            <a:fld id="{8DF6BF2F-A55E-0A44-A107-3CBFA9468489}" type="slidenum">
              <a:rPr lang="en-US" smtClean="0"/>
              <a:t>19</a:t>
            </a:fld>
            <a:endParaRPr lang="en-US"/>
          </a:p>
        </p:txBody>
      </p:sp>
    </p:spTree>
    <p:extLst>
      <p:ext uri="{BB962C8B-B14F-4D97-AF65-F5344CB8AC3E}">
        <p14:creationId xmlns:p14="http://schemas.microsoft.com/office/powerpoint/2010/main" val="2086894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dirty="0" smtClean="0">
                <a:latin typeface="Times New Roman" charset="0"/>
              </a:rPr>
              <a:t>balloon</a:t>
            </a:r>
          </a:p>
          <a:p>
            <a:endParaRPr lang="en-US" dirty="0" smtClean="0">
              <a:latin typeface="Times New Roman" charset="0"/>
            </a:endParaRPr>
          </a:p>
          <a:p>
            <a:r>
              <a:rPr lang="en-US" dirty="0" smtClean="0">
                <a:latin typeface="Times New Roman" charset="0"/>
              </a:rPr>
              <a:t>On the ground</a:t>
            </a:r>
          </a:p>
          <a:p>
            <a:endParaRPr lang="en-US" dirty="0" smtClean="0">
              <a:latin typeface="Times New Roman" charset="0"/>
            </a:endParaRPr>
          </a:p>
          <a:p>
            <a:r>
              <a:rPr lang="en-US" dirty="0" smtClean="0">
                <a:latin typeface="Times New Roman" charset="0"/>
              </a:rPr>
              <a:t>It wants to be in the sky</a:t>
            </a:r>
            <a:endParaRPr lang="en-US" dirty="0">
              <a:latin typeface="Times New Roman" charset="0"/>
            </a:endParaRPr>
          </a:p>
        </p:txBody>
      </p:sp>
      <p:sp>
        <p:nvSpPr>
          <p:cNvPr id="1843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15925" eaLnBrk="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cs typeface="ＭＳ Ｐゴシック" charset="0"/>
              </a:defRPr>
            </a:lvl1pPr>
            <a:lvl2pPr marL="742950" indent="-285750" defTabSz="415925" eaLnBrk="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2pPr>
            <a:lvl3pPr marL="1143000" indent="-228600" defTabSz="415925" eaLnBrk="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3pPr>
            <a:lvl4pPr marL="1600200" indent="-228600" defTabSz="415925" eaLnBrk="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4pPr>
            <a:lvl5pPr marL="2057400" indent="-228600" defTabSz="415925" eaLnBrk="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5pPr>
            <a:lvl6pPr marL="2514600" indent="-228600" algn="ctr" defTabSz="415925" eaLnBrk="0" fontAlgn="base" hangingPunct="0">
              <a:lnSpc>
                <a:spcPct val="81000"/>
              </a:lnSpc>
              <a:spcBef>
                <a:spcPct val="0"/>
              </a:spcBef>
              <a:spcAft>
                <a:spcPct val="0"/>
              </a:spcAft>
              <a:buClr>
                <a:srgbClr val="000000"/>
              </a:buClr>
              <a:buSzPct val="45000"/>
              <a:buFont typeface="StarSymbol" charset="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6pPr>
            <a:lvl7pPr marL="2971800" indent="-228600" algn="ctr" defTabSz="415925" eaLnBrk="0" fontAlgn="base" hangingPunct="0">
              <a:lnSpc>
                <a:spcPct val="81000"/>
              </a:lnSpc>
              <a:spcBef>
                <a:spcPct val="0"/>
              </a:spcBef>
              <a:spcAft>
                <a:spcPct val="0"/>
              </a:spcAft>
              <a:buClr>
                <a:srgbClr val="000000"/>
              </a:buClr>
              <a:buSzPct val="45000"/>
              <a:buFont typeface="StarSymbol" charset="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7pPr>
            <a:lvl8pPr marL="3429000" indent="-228600" algn="ctr" defTabSz="415925" eaLnBrk="0" fontAlgn="base" hangingPunct="0">
              <a:lnSpc>
                <a:spcPct val="81000"/>
              </a:lnSpc>
              <a:spcBef>
                <a:spcPct val="0"/>
              </a:spcBef>
              <a:spcAft>
                <a:spcPct val="0"/>
              </a:spcAft>
              <a:buClr>
                <a:srgbClr val="000000"/>
              </a:buClr>
              <a:buSzPct val="45000"/>
              <a:buFont typeface="StarSymbol" charset="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8pPr>
            <a:lvl9pPr marL="3886200" indent="-228600" algn="ctr" defTabSz="415925" eaLnBrk="0" fontAlgn="base" hangingPunct="0">
              <a:lnSpc>
                <a:spcPct val="81000"/>
              </a:lnSpc>
              <a:spcBef>
                <a:spcPct val="0"/>
              </a:spcBef>
              <a:spcAft>
                <a:spcPct val="0"/>
              </a:spcAft>
              <a:buClr>
                <a:srgbClr val="000000"/>
              </a:buClr>
              <a:buSzPct val="45000"/>
              <a:buFont typeface="StarSymbol" charset="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9pPr>
          </a:lstStyle>
          <a:p>
            <a:pPr eaLnBrk="1"/>
            <a:fld id="{5E48070C-2CC3-4B43-9165-11DAB4886AFE}" type="slidenum">
              <a:rPr lang="en-GB" sz="1300">
                <a:solidFill>
                  <a:srgbClr val="000000"/>
                </a:solidFill>
                <a:latin typeface="Times New Roman" charset="0"/>
                <a:cs typeface="Lucida Sans Unicode" charset="0"/>
              </a:rPr>
              <a:pPr eaLnBrk="1"/>
              <a:t>2</a:t>
            </a:fld>
            <a:endParaRPr lang="en-GB" sz="1300">
              <a:solidFill>
                <a:srgbClr val="000000"/>
              </a:solidFill>
              <a:latin typeface="Times New Roman" charset="0"/>
              <a:cs typeface="Lucida Sans Unicode"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US" dirty="0" smtClean="0"/>
              <a:t>This is why</a:t>
            </a:r>
          </a:p>
          <a:p>
            <a:endParaRPr lang="en-US" dirty="0" smtClean="0"/>
          </a:p>
          <a:p>
            <a:r>
              <a:rPr lang="en-US" dirty="0" smtClean="0"/>
              <a:t>The</a:t>
            </a:r>
            <a:r>
              <a:rPr lang="en-US" baseline="0" dirty="0" smtClean="0"/>
              <a:t> vision</a:t>
            </a:r>
            <a:endParaRPr lang="en-US" dirty="0" smtClean="0"/>
          </a:p>
          <a:p>
            <a:endParaRPr lang="en-US" dirty="0" smtClean="0"/>
          </a:p>
          <a:p>
            <a:r>
              <a:rPr lang="en-US" dirty="0" smtClean="0"/>
              <a:t>Governance process</a:t>
            </a:r>
          </a:p>
          <a:p>
            <a:endParaRPr lang="en-US" dirty="0" smtClean="0"/>
          </a:p>
          <a:p>
            <a:r>
              <a:rPr lang="en-US" smtClean="0"/>
              <a:t>Stage gate – sailed </a:t>
            </a:r>
            <a:r>
              <a:rPr lang="en-US" dirty="0" smtClean="0"/>
              <a:t>through university ethics committees. Everyone</a:t>
            </a:r>
            <a:r>
              <a:rPr lang="en-US" baseline="0" dirty="0" smtClean="0"/>
              <a:t> agrees it is benign</a:t>
            </a:r>
          </a:p>
          <a:p>
            <a:endParaRPr lang="en-US" baseline="0" dirty="0" smtClean="0"/>
          </a:p>
          <a:p>
            <a:r>
              <a:rPr lang="en-US" baseline="0" dirty="0" smtClean="0"/>
              <a:t>Intent matters</a:t>
            </a:r>
            <a:endParaRPr lang="en-US" dirty="0"/>
          </a:p>
        </p:txBody>
      </p:sp>
      <p:sp>
        <p:nvSpPr>
          <p:cNvPr id="4" name="Slide Number Placeholder 3"/>
          <p:cNvSpPr>
            <a:spLocks noGrp="1"/>
          </p:cNvSpPr>
          <p:nvPr>
            <p:ph type="sldNum" sz="quarter" idx="10"/>
          </p:nvPr>
        </p:nvSpPr>
        <p:spPr/>
        <p:txBody>
          <a:bodyPr/>
          <a:lstStyle/>
          <a:p>
            <a:fld id="{5D32365B-0674-EC4C-AC24-EF7009EACCB8}" type="slidenum">
              <a:rPr lang="en-US" smtClean="0"/>
              <a:t>20</a:t>
            </a:fld>
            <a:endParaRPr lang="en-US"/>
          </a:p>
        </p:txBody>
      </p:sp>
    </p:spTree>
    <p:extLst>
      <p:ext uri="{BB962C8B-B14F-4D97-AF65-F5344CB8AC3E}">
        <p14:creationId xmlns:p14="http://schemas.microsoft.com/office/powerpoint/2010/main" val="780386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32365B-0674-EC4C-AC24-EF7009EACCB8}" type="slidenum">
              <a:rPr lang="en-US" smtClean="0"/>
              <a:t>21</a:t>
            </a:fld>
            <a:endParaRPr lang="en-US"/>
          </a:p>
        </p:txBody>
      </p:sp>
    </p:spTree>
    <p:extLst>
      <p:ext uri="{BB962C8B-B14F-4D97-AF65-F5344CB8AC3E}">
        <p14:creationId xmlns:p14="http://schemas.microsoft.com/office/powerpoint/2010/main" val="2649144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US" dirty="0" smtClean="0"/>
              <a:t>This is why</a:t>
            </a:r>
          </a:p>
          <a:p>
            <a:endParaRPr lang="en-US" dirty="0" smtClean="0"/>
          </a:p>
          <a:p>
            <a:r>
              <a:rPr lang="en-US" dirty="0" smtClean="0"/>
              <a:t>The</a:t>
            </a:r>
            <a:r>
              <a:rPr lang="en-US" baseline="0" dirty="0" smtClean="0"/>
              <a:t> vision</a:t>
            </a:r>
            <a:endParaRPr lang="en-US" dirty="0" smtClean="0"/>
          </a:p>
          <a:p>
            <a:endParaRPr lang="en-US" dirty="0" smtClean="0"/>
          </a:p>
          <a:p>
            <a:r>
              <a:rPr lang="en-US" dirty="0" smtClean="0"/>
              <a:t>Governance process</a:t>
            </a:r>
          </a:p>
          <a:p>
            <a:endParaRPr lang="en-US" dirty="0" smtClean="0"/>
          </a:p>
          <a:p>
            <a:r>
              <a:rPr lang="en-US" dirty="0" smtClean="0"/>
              <a:t>Stage gate – sailed through university ethics committees. Everyone</a:t>
            </a:r>
            <a:r>
              <a:rPr lang="en-US" baseline="0" dirty="0" smtClean="0"/>
              <a:t> agrees it is benign</a:t>
            </a:r>
          </a:p>
          <a:p>
            <a:endParaRPr lang="en-US" baseline="0" dirty="0" smtClean="0"/>
          </a:p>
          <a:p>
            <a:r>
              <a:rPr lang="en-US" baseline="0" dirty="0" smtClean="0"/>
              <a:t>Intent matters</a:t>
            </a:r>
            <a:endParaRPr lang="en-US" dirty="0"/>
          </a:p>
        </p:txBody>
      </p:sp>
      <p:sp>
        <p:nvSpPr>
          <p:cNvPr id="4" name="Slide Number Placeholder 3"/>
          <p:cNvSpPr>
            <a:spLocks noGrp="1"/>
          </p:cNvSpPr>
          <p:nvPr>
            <p:ph type="sldNum" sz="quarter" idx="10"/>
          </p:nvPr>
        </p:nvSpPr>
        <p:spPr/>
        <p:txBody>
          <a:bodyPr/>
          <a:lstStyle/>
          <a:p>
            <a:fld id="{5D32365B-0674-EC4C-AC24-EF7009EACCB8}" type="slidenum">
              <a:rPr lang="en-US" smtClean="0"/>
              <a:t>22</a:t>
            </a:fld>
            <a:endParaRPr lang="en-US"/>
          </a:p>
        </p:txBody>
      </p:sp>
    </p:spTree>
    <p:extLst>
      <p:ext uri="{BB962C8B-B14F-4D97-AF65-F5344CB8AC3E}">
        <p14:creationId xmlns:p14="http://schemas.microsoft.com/office/powerpoint/2010/main" val="780386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6BF2F-A55E-0A44-A107-3CBFA9468489}" type="slidenum">
              <a:rPr lang="en-US" smtClean="0"/>
              <a:t>23</a:t>
            </a:fld>
            <a:endParaRPr lang="en-US"/>
          </a:p>
        </p:txBody>
      </p:sp>
    </p:spTree>
    <p:extLst>
      <p:ext uri="{BB962C8B-B14F-4D97-AF65-F5344CB8AC3E}">
        <p14:creationId xmlns:p14="http://schemas.microsoft.com/office/powerpoint/2010/main" val="1620723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ETC group single most important TA </a:t>
            </a:r>
            <a:r>
              <a:rPr lang="en-US" dirty="0" err="1" smtClean="0"/>
              <a:t>organisation</a:t>
            </a:r>
            <a:r>
              <a:rPr lang="en-US" dirty="0" smtClean="0"/>
              <a:t> in the world</a:t>
            </a:r>
            <a:endParaRPr lang="en-US" dirty="0"/>
          </a:p>
        </p:txBody>
      </p:sp>
      <p:sp>
        <p:nvSpPr>
          <p:cNvPr id="4" name="Slide Number Placeholder 3"/>
          <p:cNvSpPr>
            <a:spLocks noGrp="1"/>
          </p:cNvSpPr>
          <p:nvPr>
            <p:ph type="sldNum" sz="quarter" idx="10"/>
          </p:nvPr>
        </p:nvSpPr>
        <p:spPr/>
        <p:txBody>
          <a:bodyPr/>
          <a:lstStyle/>
          <a:p>
            <a:fld id="{8DF6BF2F-A55E-0A44-A107-3CBFA9468489}" type="slidenum">
              <a:rPr lang="en-US" smtClean="0"/>
              <a:t>28</a:t>
            </a:fld>
            <a:endParaRPr lang="en-US"/>
          </a:p>
        </p:txBody>
      </p:sp>
    </p:spTree>
    <p:extLst>
      <p:ext uri="{BB962C8B-B14F-4D97-AF65-F5344CB8AC3E}">
        <p14:creationId xmlns:p14="http://schemas.microsoft.com/office/powerpoint/2010/main" val="2228722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6BF2F-A55E-0A44-A107-3CBFA9468489}" type="slidenum">
              <a:rPr lang="en-US" smtClean="0"/>
              <a:t>34</a:t>
            </a:fld>
            <a:endParaRPr lang="en-US"/>
          </a:p>
        </p:txBody>
      </p:sp>
    </p:spTree>
    <p:extLst>
      <p:ext uri="{BB962C8B-B14F-4D97-AF65-F5344CB8AC3E}">
        <p14:creationId xmlns:p14="http://schemas.microsoft.com/office/powerpoint/2010/main" val="1708486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US" dirty="0" smtClean="0"/>
              <a:t>Taken by surprise</a:t>
            </a:r>
          </a:p>
          <a:p>
            <a:endParaRPr lang="en-US" dirty="0" smtClean="0"/>
          </a:p>
          <a:p>
            <a:r>
              <a:rPr lang="en-US" dirty="0" smtClean="0"/>
              <a:t>A patent</a:t>
            </a:r>
            <a:endParaRPr lang="en-US" dirty="0"/>
          </a:p>
        </p:txBody>
      </p:sp>
      <p:sp>
        <p:nvSpPr>
          <p:cNvPr id="4" name="Slide Number Placeholder 3"/>
          <p:cNvSpPr>
            <a:spLocks noGrp="1"/>
          </p:cNvSpPr>
          <p:nvPr>
            <p:ph type="sldNum" sz="quarter" idx="10"/>
          </p:nvPr>
        </p:nvSpPr>
        <p:spPr/>
        <p:txBody>
          <a:bodyPr/>
          <a:lstStyle/>
          <a:p>
            <a:fld id="{5D32365B-0674-EC4C-AC24-EF7009EACCB8}" type="slidenum">
              <a:rPr lang="en-US" smtClean="0"/>
              <a:t>35</a:t>
            </a:fld>
            <a:endParaRPr lang="en-US"/>
          </a:p>
        </p:txBody>
      </p:sp>
    </p:spTree>
    <p:extLst>
      <p:ext uri="{BB962C8B-B14F-4D97-AF65-F5344CB8AC3E}">
        <p14:creationId xmlns:p14="http://schemas.microsoft.com/office/powerpoint/2010/main" val="780386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US" dirty="0" smtClean="0"/>
              <a:t>A rather unequivocal</a:t>
            </a:r>
            <a:r>
              <a:rPr lang="en-US" baseline="0" dirty="0" smtClean="0"/>
              <a:t> statement of intent</a:t>
            </a:r>
          </a:p>
          <a:p>
            <a:endParaRPr lang="en-US" baseline="0" dirty="0" smtClean="0"/>
          </a:p>
          <a:p>
            <a:r>
              <a:rPr lang="en-US" baseline="0" dirty="0" smtClean="0"/>
              <a:t>Possible conflict of interest</a:t>
            </a:r>
          </a:p>
          <a:p>
            <a:endParaRPr lang="en-US" baseline="0" dirty="0" smtClean="0"/>
          </a:p>
          <a:p>
            <a:r>
              <a:rPr lang="en-US" baseline="0" dirty="0" smtClean="0"/>
              <a:t>RESPONSIVENESS</a:t>
            </a:r>
            <a:endParaRPr lang="en-US" dirty="0"/>
          </a:p>
        </p:txBody>
      </p:sp>
      <p:sp>
        <p:nvSpPr>
          <p:cNvPr id="4" name="Slide Number Placeholder 3"/>
          <p:cNvSpPr>
            <a:spLocks noGrp="1"/>
          </p:cNvSpPr>
          <p:nvPr>
            <p:ph type="sldNum" sz="quarter" idx="10"/>
          </p:nvPr>
        </p:nvSpPr>
        <p:spPr/>
        <p:txBody>
          <a:bodyPr/>
          <a:lstStyle/>
          <a:p>
            <a:fld id="{5D32365B-0674-EC4C-AC24-EF7009EACCB8}" type="slidenum">
              <a:rPr lang="en-US" smtClean="0"/>
              <a:t>36</a:t>
            </a:fld>
            <a:endParaRPr lang="en-US"/>
          </a:p>
        </p:txBody>
      </p:sp>
    </p:spTree>
    <p:extLst>
      <p:ext uri="{BB962C8B-B14F-4D97-AF65-F5344CB8AC3E}">
        <p14:creationId xmlns:p14="http://schemas.microsoft.com/office/powerpoint/2010/main" val="2122770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pPr lvl="1"/>
            <a:r>
              <a:rPr lang="en-GB" sz="1200" kern="1200" dirty="0" smtClean="0">
                <a:solidFill>
                  <a:schemeClr val="tx1"/>
                </a:solidFill>
                <a:effectLst/>
                <a:latin typeface="+mn-lt"/>
                <a:ea typeface="+mn-ea"/>
                <a:cs typeface="+mn-cs"/>
              </a:rPr>
              <a:t>Except that… </a:t>
            </a:r>
          </a:p>
          <a:p>
            <a:pPr lvl="2"/>
            <a:endParaRPr lang="en-GB"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May have heard that last week</a:t>
            </a:r>
          </a:p>
          <a:p>
            <a:pPr lvl="2"/>
            <a:endParaRPr lang="en-GB"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Cancelled</a:t>
            </a:r>
          </a:p>
          <a:p>
            <a:endParaRPr lang="en-US" dirty="0"/>
          </a:p>
        </p:txBody>
      </p:sp>
      <p:sp>
        <p:nvSpPr>
          <p:cNvPr id="4" name="Slide Number Placeholder 3"/>
          <p:cNvSpPr>
            <a:spLocks noGrp="1"/>
          </p:cNvSpPr>
          <p:nvPr>
            <p:ph type="sldNum" sz="quarter" idx="10"/>
          </p:nvPr>
        </p:nvSpPr>
        <p:spPr/>
        <p:txBody>
          <a:bodyPr/>
          <a:lstStyle/>
          <a:p>
            <a:fld id="{5D32365B-0674-EC4C-AC24-EF7009EACCB8}" type="slidenum">
              <a:rPr lang="en-US" smtClean="0"/>
              <a:t>37</a:t>
            </a:fld>
            <a:endParaRPr lang="en-US"/>
          </a:p>
        </p:txBody>
      </p:sp>
    </p:spTree>
    <p:extLst>
      <p:ext uri="{BB962C8B-B14F-4D97-AF65-F5344CB8AC3E}">
        <p14:creationId xmlns:p14="http://schemas.microsoft.com/office/powerpoint/2010/main" val="268002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just patents… </a:t>
            </a:r>
            <a:endParaRPr lang="en-US" dirty="0"/>
          </a:p>
        </p:txBody>
      </p:sp>
      <p:sp>
        <p:nvSpPr>
          <p:cNvPr id="4" name="Slide Number Placeholder 3"/>
          <p:cNvSpPr>
            <a:spLocks noGrp="1"/>
          </p:cNvSpPr>
          <p:nvPr>
            <p:ph type="sldNum" sz="quarter" idx="10"/>
          </p:nvPr>
        </p:nvSpPr>
        <p:spPr/>
        <p:txBody>
          <a:bodyPr/>
          <a:lstStyle/>
          <a:p>
            <a:fld id="{2B5AEF5D-6F99-F54C-BCF3-D570D748D488}" type="slidenum">
              <a:rPr lang="en-US" smtClean="0"/>
              <a:t>41</a:t>
            </a:fld>
            <a:endParaRPr lang="en-US"/>
          </a:p>
        </p:txBody>
      </p:sp>
    </p:spTree>
    <p:extLst>
      <p:ext uri="{BB962C8B-B14F-4D97-AF65-F5344CB8AC3E}">
        <p14:creationId xmlns:p14="http://schemas.microsoft.com/office/powerpoint/2010/main" val="1361874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 of framing this experiment… </a:t>
            </a:r>
          </a:p>
          <a:p>
            <a:endParaRPr lang="en-US" dirty="0" smtClean="0"/>
          </a:p>
          <a:p>
            <a:pPr marL="228600" indent="-228600">
              <a:buFont typeface="+mj-lt"/>
              <a:buAutoNum type="arabicPeriod"/>
            </a:pPr>
            <a:r>
              <a:rPr lang="en-US" dirty="0" smtClean="0"/>
              <a:t>Mundane </a:t>
            </a:r>
          </a:p>
          <a:p>
            <a:pPr marL="228600" indent="-228600">
              <a:buFont typeface="+mj-lt"/>
              <a:buAutoNum type="arabicPeriod"/>
            </a:pPr>
            <a:endParaRPr lang="en-US" dirty="0" smtClean="0"/>
          </a:p>
          <a:p>
            <a:pPr marL="228600" indent="-228600">
              <a:buFont typeface="+mj-lt"/>
              <a:buAutoNum type="arabicPeriod"/>
            </a:pPr>
            <a:r>
              <a:rPr lang="en-US" dirty="0" smtClean="0"/>
              <a:t>Nothing</a:t>
            </a:r>
            <a:r>
              <a:rPr lang="en-US" baseline="0" dirty="0" smtClean="0"/>
              <a:t> new</a:t>
            </a:r>
          </a:p>
          <a:p>
            <a:pPr marL="228600" indent="-228600">
              <a:buFont typeface="+mj-lt"/>
              <a:buAutoNum type="arabicPeriod"/>
            </a:pPr>
            <a:endParaRPr lang="en-US" baseline="0" dirty="0" smtClean="0"/>
          </a:p>
          <a:p>
            <a:pPr marL="228600" indent="-228600">
              <a:buFont typeface="+mj-lt"/>
              <a:buAutoNum type="arabicPeriod"/>
            </a:pPr>
            <a:r>
              <a:rPr lang="en-US" baseline="0" dirty="0" smtClean="0"/>
              <a:t>No risk</a:t>
            </a:r>
          </a:p>
          <a:p>
            <a:pPr marL="228600" indent="-228600">
              <a:buFont typeface="+mj-lt"/>
              <a:buAutoNum type="arabicPeriod"/>
            </a:pPr>
            <a:endParaRPr lang="en-US" baseline="0" dirty="0" smtClean="0"/>
          </a:p>
          <a:p>
            <a:pPr marL="228600" indent="-228600">
              <a:buFont typeface="+mj-lt"/>
              <a:buAutoNum type="arabicPeriod"/>
            </a:pPr>
            <a:r>
              <a:rPr lang="en-US" baseline="0" dirty="0" smtClean="0"/>
              <a:t>No ethical concerns</a:t>
            </a:r>
            <a:endParaRPr lang="en-US" dirty="0"/>
          </a:p>
        </p:txBody>
      </p:sp>
      <p:sp>
        <p:nvSpPr>
          <p:cNvPr id="4" name="Slide Number Placeholder 3"/>
          <p:cNvSpPr>
            <a:spLocks noGrp="1"/>
          </p:cNvSpPr>
          <p:nvPr>
            <p:ph type="sldNum" sz="quarter" idx="10"/>
          </p:nvPr>
        </p:nvSpPr>
        <p:spPr/>
        <p:txBody>
          <a:bodyPr/>
          <a:lstStyle/>
          <a:p>
            <a:fld id="{8DF6BF2F-A55E-0A44-A107-3CBFA9468489}" type="slidenum">
              <a:rPr lang="en-US" smtClean="0"/>
              <a:t>3</a:t>
            </a:fld>
            <a:endParaRPr lang="en-US"/>
          </a:p>
        </p:txBody>
      </p:sp>
    </p:spTree>
    <p:extLst>
      <p:ext uri="{BB962C8B-B14F-4D97-AF65-F5344CB8AC3E}">
        <p14:creationId xmlns:p14="http://schemas.microsoft.com/office/powerpoint/2010/main" val="2888259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5AEF5D-6F99-F54C-BCF3-D570D748D488}" type="slidenum">
              <a:rPr lang="en-US" smtClean="0"/>
              <a:t>42</a:t>
            </a:fld>
            <a:endParaRPr lang="en-US"/>
          </a:p>
        </p:txBody>
      </p:sp>
    </p:spTree>
    <p:extLst>
      <p:ext uri="{BB962C8B-B14F-4D97-AF65-F5344CB8AC3E}">
        <p14:creationId xmlns:p14="http://schemas.microsoft.com/office/powerpoint/2010/main" val="692202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a:t>
            </a:r>
          </a:p>
          <a:p>
            <a:endParaRPr lang="en-US" dirty="0" smtClean="0"/>
          </a:p>
          <a:p>
            <a:r>
              <a:rPr lang="en-US" dirty="0" smtClean="0"/>
              <a:t>Controversial </a:t>
            </a:r>
          </a:p>
          <a:p>
            <a:endParaRPr lang="en-US" dirty="0" smtClean="0"/>
          </a:p>
          <a:p>
            <a:r>
              <a:rPr lang="en-US" dirty="0" smtClean="0"/>
              <a:t>Entangled (</a:t>
            </a:r>
            <a:r>
              <a:rPr lang="en-US" dirty="0" err="1" smtClean="0"/>
              <a:t>Latour</a:t>
            </a:r>
            <a:r>
              <a:rPr lang="en-US" dirty="0" smtClean="0"/>
              <a:t>, also Sheila) – unavoidably</a:t>
            </a:r>
            <a:r>
              <a:rPr lang="en-US" baseline="0" dirty="0" smtClean="0"/>
              <a:t> so</a:t>
            </a:r>
            <a:endParaRPr lang="en-US" dirty="0" smtClean="0"/>
          </a:p>
          <a:p>
            <a:endParaRPr lang="en-US" dirty="0" smtClean="0"/>
          </a:p>
          <a:p>
            <a:r>
              <a:rPr lang="en-US" dirty="0" smtClean="0"/>
              <a:t>In</a:t>
            </a:r>
            <a:r>
              <a:rPr lang="en-US" baseline="0" dirty="0" smtClean="0"/>
              <a:t> a set of social and political questions</a:t>
            </a:r>
            <a:endParaRPr lang="en-US" dirty="0" smtClean="0"/>
          </a:p>
          <a:p>
            <a:endParaRPr lang="en-US" dirty="0" smtClean="0"/>
          </a:p>
          <a:p>
            <a:r>
              <a:rPr lang="en-US" dirty="0" smtClean="0"/>
              <a:t>The experiment is a social one</a:t>
            </a:r>
            <a:r>
              <a:rPr lang="en-US" baseline="0" dirty="0" smtClean="0"/>
              <a:t> - </a:t>
            </a:r>
            <a:r>
              <a:rPr lang="en-US" dirty="0" smtClean="0"/>
              <a:t>fascinating</a:t>
            </a:r>
          </a:p>
          <a:p>
            <a:endParaRPr lang="en-US" dirty="0" smtClean="0"/>
          </a:p>
          <a:p>
            <a:r>
              <a:rPr lang="en-US" dirty="0" smtClean="0"/>
              <a:t>Governing it… </a:t>
            </a:r>
          </a:p>
          <a:p>
            <a:endParaRPr lang="en-US" dirty="0" smtClean="0"/>
          </a:p>
          <a:p>
            <a:r>
              <a:rPr lang="en-US" dirty="0" smtClean="0"/>
              <a:t>From the governance of risk </a:t>
            </a:r>
            <a:r>
              <a:rPr lang="en-US" b="1" dirty="0" smtClean="0"/>
              <a:t>to the governance of </a:t>
            </a:r>
            <a:r>
              <a:rPr lang="en-US" b="1" baseline="0" dirty="0" smtClean="0"/>
              <a:t>innovation</a:t>
            </a:r>
            <a:endParaRPr lang="en-US" b="1" dirty="0"/>
          </a:p>
        </p:txBody>
      </p:sp>
      <p:sp>
        <p:nvSpPr>
          <p:cNvPr id="4" name="Slide Number Placeholder 3"/>
          <p:cNvSpPr>
            <a:spLocks noGrp="1"/>
          </p:cNvSpPr>
          <p:nvPr>
            <p:ph type="sldNum" sz="quarter" idx="10"/>
          </p:nvPr>
        </p:nvSpPr>
        <p:spPr/>
        <p:txBody>
          <a:bodyPr/>
          <a:lstStyle/>
          <a:p>
            <a:fld id="{8DF6BF2F-A55E-0A44-A107-3CBFA9468489}" type="slidenum">
              <a:rPr lang="en-US" smtClean="0"/>
              <a:t>4</a:t>
            </a:fld>
            <a:endParaRPr lang="en-US"/>
          </a:p>
        </p:txBody>
      </p:sp>
    </p:spTree>
    <p:extLst>
      <p:ext uri="{BB962C8B-B14F-4D97-AF65-F5344CB8AC3E}">
        <p14:creationId xmlns:p14="http://schemas.microsoft.com/office/powerpoint/2010/main" val="2038340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to GM</a:t>
            </a:r>
          </a:p>
          <a:p>
            <a:endParaRPr lang="en-US" dirty="0" smtClean="0"/>
          </a:p>
          <a:p>
            <a:r>
              <a:rPr lang="en-US" dirty="0" smtClean="0"/>
              <a:t>Concerns about risk…</a:t>
            </a:r>
          </a:p>
          <a:p>
            <a:endParaRPr lang="en-US" dirty="0" smtClean="0"/>
          </a:p>
          <a:p>
            <a:r>
              <a:rPr lang="en-US" dirty="0" smtClean="0"/>
              <a:t>Politics… Direction of technology</a:t>
            </a:r>
          </a:p>
          <a:p>
            <a:endParaRPr lang="en-US" dirty="0" smtClean="0"/>
          </a:p>
          <a:p>
            <a:r>
              <a:rPr lang="en-US" dirty="0" smtClean="0"/>
              <a:t>Need for Early,</a:t>
            </a:r>
            <a:r>
              <a:rPr lang="en-US" baseline="0" dirty="0" smtClean="0"/>
              <a:t> upstream debate</a:t>
            </a:r>
            <a:endParaRPr lang="en-US" dirty="0"/>
          </a:p>
        </p:txBody>
      </p:sp>
      <p:sp>
        <p:nvSpPr>
          <p:cNvPr id="4" name="Slide Number Placeholder 3"/>
          <p:cNvSpPr>
            <a:spLocks noGrp="1"/>
          </p:cNvSpPr>
          <p:nvPr>
            <p:ph type="sldNum" sz="quarter" idx="10"/>
          </p:nvPr>
        </p:nvSpPr>
        <p:spPr/>
        <p:txBody>
          <a:bodyPr/>
          <a:lstStyle/>
          <a:p>
            <a:fld id="{8DF6BF2F-A55E-0A44-A107-3CBFA9468489}" type="slidenum">
              <a:rPr lang="en-US" smtClean="0"/>
              <a:t>5</a:t>
            </a:fld>
            <a:endParaRPr lang="en-US"/>
          </a:p>
        </p:txBody>
      </p:sp>
    </p:spTree>
    <p:extLst>
      <p:ext uri="{BB962C8B-B14F-4D97-AF65-F5344CB8AC3E}">
        <p14:creationId xmlns:p14="http://schemas.microsoft.com/office/powerpoint/2010/main" val="2372379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15925" eaLnBrk="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cs typeface="ＭＳ Ｐゴシック" charset="0"/>
              </a:defRPr>
            </a:lvl1pPr>
            <a:lvl2pPr marL="742950" indent="-285750" defTabSz="415925" eaLnBrk="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2pPr>
            <a:lvl3pPr marL="1143000" indent="-228600" defTabSz="415925" eaLnBrk="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3pPr>
            <a:lvl4pPr marL="1600200" indent="-228600" defTabSz="415925" eaLnBrk="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4pPr>
            <a:lvl5pPr marL="2057400" indent="-228600" defTabSz="415925" eaLnBrk="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5pPr>
            <a:lvl6pPr marL="2514600" indent="-228600" algn="ctr" defTabSz="415925" eaLnBrk="0" fontAlgn="base" hangingPunct="0">
              <a:lnSpc>
                <a:spcPct val="81000"/>
              </a:lnSpc>
              <a:spcBef>
                <a:spcPct val="0"/>
              </a:spcBef>
              <a:spcAft>
                <a:spcPct val="0"/>
              </a:spcAft>
              <a:buClr>
                <a:srgbClr val="000000"/>
              </a:buClr>
              <a:buSzPct val="45000"/>
              <a:buFont typeface="StarSymbol" charset="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6pPr>
            <a:lvl7pPr marL="2971800" indent="-228600" algn="ctr" defTabSz="415925" eaLnBrk="0" fontAlgn="base" hangingPunct="0">
              <a:lnSpc>
                <a:spcPct val="81000"/>
              </a:lnSpc>
              <a:spcBef>
                <a:spcPct val="0"/>
              </a:spcBef>
              <a:spcAft>
                <a:spcPct val="0"/>
              </a:spcAft>
              <a:buClr>
                <a:srgbClr val="000000"/>
              </a:buClr>
              <a:buSzPct val="45000"/>
              <a:buFont typeface="StarSymbol" charset="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7pPr>
            <a:lvl8pPr marL="3429000" indent="-228600" algn="ctr" defTabSz="415925" eaLnBrk="0" fontAlgn="base" hangingPunct="0">
              <a:lnSpc>
                <a:spcPct val="81000"/>
              </a:lnSpc>
              <a:spcBef>
                <a:spcPct val="0"/>
              </a:spcBef>
              <a:spcAft>
                <a:spcPct val="0"/>
              </a:spcAft>
              <a:buClr>
                <a:srgbClr val="000000"/>
              </a:buClr>
              <a:buSzPct val="45000"/>
              <a:buFont typeface="StarSymbol" charset="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8pPr>
            <a:lvl9pPr marL="3886200" indent="-228600" algn="ctr" defTabSz="415925" eaLnBrk="0" fontAlgn="base" hangingPunct="0">
              <a:lnSpc>
                <a:spcPct val="81000"/>
              </a:lnSpc>
              <a:spcBef>
                <a:spcPct val="0"/>
              </a:spcBef>
              <a:spcAft>
                <a:spcPct val="0"/>
              </a:spcAft>
              <a:buClr>
                <a:srgbClr val="000000"/>
              </a:buClr>
              <a:buSzPct val="45000"/>
              <a:buFont typeface="StarSymbol" charset="0"/>
              <a:tabLst>
                <a:tab pos="0" algn="l"/>
                <a:tab pos="414338" algn="l"/>
                <a:tab pos="831850" algn="l"/>
                <a:tab pos="1247775" algn="l"/>
                <a:tab pos="1663700" algn="l"/>
                <a:tab pos="2079625" algn="l"/>
                <a:tab pos="2497138" algn="l"/>
                <a:tab pos="2913063" algn="l"/>
                <a:tab pos="3328988" algn="l"/>
                <a:tab pos="3746500" algn="l"/>
                <a:tab pos="4162425" algn="l"/>
                <a:tab pos="4578350" algn="l"/>
                <a:tab pos="4994275" algn="l"/>
                <a:tab pos="5411788" algn="l"/>
                <a:tab pos="5827713" algn="l"/>
                <a:tab pos="6243638" algn="l"/>
                <a:tab pos="6661150" algn="l"/>
                <a:tab pos="7077075" algn="l"/>
                <a:tab pos="7493000" algn="l"/>
                <a:tab pos="7908925" algn="l"/>
                <a:tab pos="8326438" algn="l"/>
              </a:tabLst>
              <a:defRPr sz="5400">
                <a:solidFill>
                  <a:srgbClr val="0000FF"/>
                </a:solidFill>
                <a:latin typeface="Arial" charset="0"/>
                <a:ea typeface="ＭＳ Ｐゴシック" charset="0"/>
              </a:defRPr>
            </a:lvl9pPr>
          </a:lstStyle>
          <a:p>
            <a:pPr eaLnBrk="1"/>
            <a:fld id="{B97B56CB-746A-D54A-A9EC-3757BF529652}" type="slidenum">
              <a:rPr lang="en-US" sz="1300">
                <a:solidFill>
                  <a:srgbClr val="000000"/>
                </a:solidFill>
                <a:latin typeface="Times New Roman" charset="0"/>
              </a:rPr>
              <a:pPr eaLnBrk="1"/>
              <a:t>6</a:t>
            </a:fld>
            <a:endParaRPr lang="en-US" sz="1300">
              <a:solidFill>
                <a:srgbClr val="000000"/>
              </a:solidFill>
              <a:latin typeface="Times New Roman" charset="0"/>
            </a:endParaRPr>
          </a:p>
        </p:txBody>
      </p:sp>
      <p:sp>
        <p:nvSpPr>
          <p:cNvPr id="37890" name="Rectangle 2"/>
          <p:cNvSpPr>
            <a:spLocks noGrp="1" noRot="1" noChangeAspect="1" noChangeArrowheads="1" noTextEdit="1"/>
          </p:cNvSpPr>
          <p:nvPr>
            <p:ph type="sldImg"/>
          </p:nvPr>
        </p:nvSpPr>
        <p:spPr/>
      </p:sp>
      <p:sp>
        <p:nvSpPr>
          <p:cNvPr id="37891" name="Rectangle 3"/>
          <p:cNvSpPr>
            <a:spLocks noGrp="1" noChangeArrowheads="1"/>
          </p:cNvSpPr>
          <p:nvPr>
            <p:ph type="body" idx="1"/>
          </p:nvPr>
        </p:nvSpPr>
        <p:spPr>
          <a:xfrm>
            <a:off x="915054" y="4343179"/>
            <a:ext cx="5027893" cy="41143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charset="0"/>
              </a:rPr>
              <a:t>Nanotechnology?</a:t>
            </a:r>
          </a:p>
          <a:p>
            <a:pPr eaLnBrk="1" hangingPunct="1"/>
            <a:endParaRPr lang="en-US" dirty="0" smtClean="0">
              <a:latin typeface="Times New Roman" charset="0"/>
            </a:endParaRPr>
          </a:p>
          <a:p>
            <a:pPr eaLnBrk="1" hangingPunct="1"/>
            <a:r>
              <a:rPr lang="en-US" dirty="0" smtClean="0">
                <a:latin typeface="Times New Roman" charset="0"/>
              </a:rPr>
              <a:t>A field</a:t>
            </a:r>
            <a:r>
              <a:rPr lang="en-US" baseline="0" dirty="0" smtClean="0">
                <a:latin typeface="Times New Roman" charset="0"/>
              </a:rPr>
              <a:t> of carbon nanotubes</a:t>
            </a:r>
            <a:endParaRPr lang="en-US" dirty="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Public dialogue </a:t>
            </a:r>
            <a:endParaRPr lang="en-US" dirty="0"/>
          </a:p>
        </p:txBody>
      </p:sp>
      <p:sp>
        <p:nvSpPr>
          <p:cNvPr id="4" name="Slide Number Placeholder 3"/>
          <p:cNvSpPr>
            <a:spLocks noGrp="1"/>
          </p:cNvSpPr>
          <p:nvPr>
            <p:ph type="sldNum" sz="quarter" idx="10"/>
          </p:nvPr>
        </p:nvSpPr>
        <p:spPr/>
        <p:txBody>
          <a:bodyPr/>
          <a:lstStyle/>
          <a:p>
            <a:fld id="{8DF6BF2F-A55E-0A44-A107-3CBFA9468489}" type="slidenum">
              <a:rPr lang="en-US" smtClean="0"/>
              <a:t>7</a:t>
            </a:fld>
            <a:endParaRPr lang="en-US"/>
          </a:p>
        </p:txBody>
      </p:sp>
    </p:spTree>
    <p:extLst>
      <p:ext uri="{BB962C8B-B14F-4D97-AF65-F5344CB8AC3E}">
        <p14:creationId xmlns:p14="http://schemas.microsoft.com/office/powerpoint/2010/main" val="3375568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From Claire </a:t>
            </a:r>
            <a:r>
              <a:rPr lang="en-US" dirty="0" err="1" smtClean="0"/>
              <a:t>Marris</a:t>
            </a:r>
            <a:r>
              <a:rPr lang="en-US" dirty="0" smtClean="0"/>
              <a:t> at King’s London</a:t>
            </a:r>
            <a:endParaRPr lang="en-US" dirty="0"/>
          </a:p>
        </p:txBody>
      </p:sp>
      <p:sp>
        <p:nvSpPr>
          <p:cNvPr id="4" name="Slide Number Placeholder 3"/>
          <p:cNvSpPr>
            <a:spLocks noGrp="1"/>
          </p:cNvSpPr>
          <p:nvPr>
            <p:ph type="sldNum" sz="quarter" idx="10"/>
          </p:nvPr>
        </p:nvSpPr>
        <p:spPr/>
        <p:txBody>
          <a:bodyPr/>
          <a:lstStyle/>
          <a:p>
            <a:fld id="{8DF6BF2F-A55E-0A44-A107-3CBFA9468489}" type="slidenum">
              <a:rPr lang="en-US" smtClean="0"/>
              <a:t>8</a:t>
            </a:fld>
            <a:endParaRPr lang="en-US"/>
          </a:p>
        </p:txBody>
      </p:sp>
    </p:spTree>
    <p:extLst>
      <p:ext uri="{BB962C8B-B14F-4D97-AF65-F5344CB8AC3E}">
        <p14:creationId xmlns:p14="http://schemas.microsoft.com/office/powerpoint/2010/main" val="2662789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Sites for experiments</a:t>
            </a:r>
            <a:r>
              <a:rPr lang="en-US" baseline="0" dirty="0" smtClean="0"/>
              <a:t> in governance</a:t>
            </a:r>
          </a:p>
          <a:p>
            <a:endParaRPr lang="en-US" dirty="0" smtClean="0"/>
          </a:p>
          <a:p>
            <a:r>
              <a:rPr lang="en-US" dirty="0" smtClean="0"/>
              <a:t>Public dialogue</a:t>
            </a:r>
          </a:p>
          <a:p>
            <a:endParaRPr lang="en-US" dirty="0" smtClean="0"/>
          </a:p>
          <a:p>
            <a:r>
              <a:rPr lang="en-US" dirty="0" smtClean="0"/>
              <a:t>Want answers</a:t>
            </a:r>
          </a:p>
          <a:p>
            <a:endParaRPr lang="en-US" dirty="0" smtClean="0"/>
          </a:p>
          <a:p>
            <a:r>
              <a:rPr lang="en-US" dirty="0" smtClean="0"/>
              <a:t>Get questions</a:t>
            </a:r>
          </a:p>
          <a:p>
            <a:endParaRPr lang="en-US" dirty="0"/>
          </a:p>
        </p:txBody>
      </p:sp>
      <p:sp>
        <p:nvSpPr>
          <p:cNvPr id="4" name="Slide Number Placeholder 3"/>
          <p:cNvSpPr>
            <a:spLocks noGrp="1"/>
          </p:cNvSpPr>
          <p:nvPr>
            <p:ph type="sldNum" sz="quarter" idx="10"/>
          </p:nvPr>
        </p:nvSpPr>
        <p:spPr/>
        <p:txBody>
          <a:bodyPr/>
          <a:lstStyle/>
          <a:p>
            <a:fld id="{2A68F3BD-3DD7-CF43-AE2E-9754AA020A00}"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1225373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23/04/2013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23/04/2013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23/04/2013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6425" cy="1139825"/>
          </a:xfrm>
        </p:spPr>
        <p:txBody>
          <a:bodyPr/>
          <a:lstStyle/>
          <a:p>
            <a:r>
              <a:rPr lang="en-US" smtClean="0"/>
              <a:t>Click to edit Master title style</a:t>
            </a:r>
            <a:endParaRPr lang="en-GB"/>
          </a:p>
        </p:txBody>
      </p:sp>
      <p:sp>
        <p:nvSpPr>
          <p:cNvPr id="3" name="Date Placeholder 2"/>
          <p:cNvSpPr>
            <a:spLocks noGrp="1"/>
          </p:cNvSpPr>
          <p:nvPr>
            <p:ph type="dt" idx="10"/>
          </p:nvPr>
        </p:nvSpPr>
        <p:spPr>
          <a:xfrm>
            <a:off x="457200" y="6245225"/>
            <a:ext cx="2130425" cy="473075"/>
          </a:xfrm>
        </p:spPr>
        <p:txBody>
          <a:bodyPr/>
          <a:lstStyle>
            <a:lvl1pPr>
              <a:defRPr/>
            </a:lvl1pPr>
          </a:lstStyle>
          <a:p>
            <a:pPr>
              <a:defRPr/>
            </a:pPr>
            <a:endParaRPr lang="en-GB"/>
          </a:p>
        </p:txBody>
      </p:sp>
      <p:sp>
        <p:nvSpPr>
          <p:cNvPr id="4" name="Footer Placeholder 3"/>
          <p:cNvSpPr>
            <a:spLocks noGrp="1"/>
          </p:cNvSpPr>
          <p:nvPr>
            <p:ph type="ftr" idx="11"/>
          </p:nvPr>
        </p:nvSpPr>
        <p:spPr>
          <a:xfrm>
            <a:off x="3124200" y="6245225"/>
            <a:ext cx="2892425" cy="473075"/>
          </a:xfrm>
        </p:spPr>
        <p:txBody>
          <a:bodyPr/>
          <a:lstStyle>
            <a:lvl1pPr>
              <a:defRPr/>
            </a:lvl1pPr>
          </a:lstStyle>
          <a:p>
            <a:pPr>
              <a:defRPr/>
            </a:pPr>
            <a:endParaRPr lang="en-GB"/>
          </a:p>
        </p:txBody>
      </p:sp>
      <p:sp>
        <p:nvSpPr>
          <p:cNvPr id="5" name="Slide Number Placeholder 4"/>
          <p:cNvSpPr>
            <a:spLocks noGrp="1"/>
          </p:cNvSpPr>
          <p:nvPr>
            <p:ph type="sldNum" idx="12"/>
          </p:nvPr>
        </p:nvSpPr>
        <p:spPr>
          <a:xfrm>
            <a:off x="6553200" y="6245225"/>
            <a:ext cx="2130425" cy="473075"/>
          </a:xfrm>
        </p:spPr>
        <p:txBody>
          <a:bodyPr/>
          <a:lstStyle>
            <a:lvl1pPr>
              <a:defRPr/>
            </a:lvl1pPr>
          </a:lstStyle>
          <a:p>
            <a:pPr>
              <a:defRPr/>
            </a:pPr>
            <a:fld id="{076E7B41-E553-DE4A-92DE-E8632A6225BA}" type="slidenum">
              <a:rPr lang="en-GB"/>
              <a:pPr>
                <a:defRPr/>
              </a:pPr>
              <a:t>‹#›</a:t>
            </a:fld>
            <a:endParaRPr lang="en-GB"/>
          </a:p>
        </p:txBody>
      </p:sp>
    </p:spTree>
    <p:extLst>
      <p:ext uri="{BB962C8B-B14F-4D97-AF65-F5344CB8AC3E}">
        <p14:creationId xmlns:p14="http://schemas.microsoft.com/office/powerpoint/2010/main" val="1292180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23/04/2013</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701564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23/04/2013</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968753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23/04/2013</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655173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23/04/2013</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99096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23/04/2013</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899519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23/04/2013</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88574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23/04/2013</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541439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23/04/2013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23/04/2013</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796331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23/04/2013</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940053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23/04/2013</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387280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23/04/2013</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150357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6425" cy="1139825"/>
          </a:xfrm>
        </p:spPr>
        <p:txBody>
          <a:bodyPr/>
          <a:lstStyle/>
          <a:p>
            <a:r>
              <a:rPr lang="en-US" smtClean="0"/>
              <a:t>Click to edit Master title style</a:t>
            </a:r>
            <a:endParaRPr lang="en-GB"/>
          </a:p>
        </p:txBody>
      </p:sp>
      <p:sp>
        <p:nvSpPr>
          <p:cNvPr id="3" name="Date Placeholder 2"/>
          <p:cNvSpPr>
            <a:spLocks noGrp="1"/>
          </p:cNvSpPr>
          <p:nvPr>
            <p:ph type="dt" idx="10"/>
          </p:nvPr>
        </p:nvSpPr>
        <p:spPr>
          <a:xfrm>
            <a:off x="457200" y="6245225"/>
            <a:ext cx="2130425" cy="473075"/>
          </a:xfrm>
        </p:spPr>
        <p:txBody>
          <a:bodyPr/>
          <a:lstStyle>
            <a:lvl1pPr>
              <a:defRPr/>
            </a:lvl1pPr>
          </a:lstStyle>
          <a:p>
            <a:pPr>
              <a:defRPr/>
            </a:pPr>
            <a:endParaRPr lang="en-GB">
              <a:solidFill>
                <a:prstClr val="white">
                  <a:tint val="75000"/>
                </a:prstClr>
              </a:solidFill>
              <a:latin typeface="Calibri"/>
            </a:endParaRPr>
          </a:p>
        </p:txBody>
      </p:sp>
      <p:sp>
        <p:nvSpPr>
          <p:cNvPr id="4" name="Footer Placeholder 3"/>
          <p:cNvSpPr>
            <a:spLocks noGrp="1"/>
          </p:cNvSpPr>
          <p:nvPr>
            <p:ph type="ftr" idx="11"/>
          </p:nvPr>
        </p:nvSpPr>
        <p:spPr>
          <a:xfrm>
            <a:off x="3124200" y="6245225"/>
            <a:ext cx="2892425" cy="473075"/>
          </a:xfrm>
        </p:spPr>
        <p:txBody>
          <a:bodyPr/>
          <a:lstStyle>
            <a:lvl1pPr>
              <a:defRPr/>
            </a:lvl1pPr>
          </a:lstStyle>
          <a:p>
            <a:pPr>
              <a:defRPr/>
            </a:pPr>
            <a:endParaRPr lang="en-GB">
              <a:solidFill>
                <a:prstClr val="white">
                  <a:tint val="75000"/>
                </a:prstClr>
              </a:solidFill>
              <a:latin typeface="Calibri"/>
            </a:endParaRPr>
          </a:p>
        </p:txBody>
      </p:sp>
      <p:sp>
        <p:nvSpPr>
          <p:cNvPr id="5" name="Slide Number Placeholder 4"/>
          <p:cNvSpPr>
            <a:spLocks noGrp="1"/>
          </p:cNvSpPr>
          <p:nvPr>
            <p:ph type="sldNum" idx="12"/>
          </p:nvPr>
        </p:nvSpPr>
        <p:spPr>
          <a:xfrm>
            <a:off x="6553200" y="6245225"/>
            <a:ext cx="2130425" cy="473075"/>
          </a:xfrm>
        </p:spPr>
        <p:txBody>
          <a:bodyPr/>
          <a:lstStyle>
            <a:lvl1pPr>
              <a:defRPr/>
            </a:lvl1pPr>
          </a:lstStyle>
          <a:p>
            <a:pPr>
              <a:defRPr/>
            </a:pPr>
            <a:fld id="{076E7B41-E553-DE4A-92DE-E8632A6225BA}" type="slidenum">
              <a:rPr lang="en-GB">
                <a:solidFill>
                  <a:prstClr val="white">
                    <a:tint val="75000"/>
                  </a:prstClr>
                </a:solidFill>
                <a:latin typeface="Calibri"/>
              </a:rPr>
              <a:pPr>
                <a:defRPr/>
              </a:pPr>
              <a:t>‹#›</a:t>
            </a:fld>
            <a:endParaRPr lang="en-GB">
              <a:solidFill>
                <a:prstClr val="white">
                  <a:tint val="75000"/>
                </a:prstClr>
              </a:solidFill>
              <a:latin typeface="Calibri"/>
            </a:endParaRPr>
          </a:p>
        </p:txBody>
      </p:sp>
    </p:spTree>
    <p:extLst>
      <p:ext uri="{BB962C8B-B14F-4D97-AF65-F5344CB8AC3E}">
        <p14:creationId xmlns:p14="http://schemas.microsoft.com/office/powerpoint/2010/main" val="2262747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23/04/2013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23/04/2013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23/04/2013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23/04/2013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23/04/2013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23/04/2013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23/04/2013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23/04/2013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latin typeface="Calibri"/>
              </a:rPr>
              <a:pPr/>
              <a:t>23/04/2013</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880921685"/>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mailto:j.stilgoe@ucl.ac.uk" TargetMode="Externa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1.wdp"/><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1.wdp"/><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package" Target="../embeddings/Microsoft_Word_Document1.docx"/><Relationship Id="rId5" Type="http://schemas.openxmlformats.org/officeDocument/2006/relationships/image" Target="../media/image3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emf"/></Relationships>
</file>

<file path=ppt/slides/_rels/slide36.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9303" t="20099" r="14477" b="2608"/>
          <a:stretch/>
        </p:blipFill>
        <p:spPr>
          <a:xfrm>
            <a:off x="-104998" y="-713884"/>
            <a:ext cx="9450576" cy="7019246"/>
          </a:xfrm>
          <a:prstGeom prst="rect">
            <a:avLst/>
          </a:prstGeom>
        </p:spPr>
      </p:pic>
      <p:sp>
        <p:nvSpPr>
          <p:cNvPr id="2" name="Title 1"/>
          <p:cNvSpPr>
            <a:spLocks noGrp="1"/>
          </p:cNvSpPr>
          <p:nvPr>
            <p:ph type="ctrTitle"/>
          </p:nvPr>
        </p:nvSpPr>
        <p:spPr>
          <a:xfrm>
            <a:off x="274315" y="2559336"/>
            <a:ext cx="8458125" cy="1470025"/>
          </a:xfrm>
        </p:spPr>
        <p:txBody>
          <a:bodyPr>
            <a:normAutofit fontScale="90000"/>
          </a:bodyPr>
          <a:lstStyle/>
          <a:p>
            <a:pPr algn="r"/>
            <a:r>
              <a:rPr lang="en-US" sz="5300" b="1" dirty="0" smtClean="0">
                <a:solidFill>
                  <a:schemeClr val="bg2"/>
                </a:solidFill>
              </a:rPr>
              <a:t>Frameworks for Responsible Innovation</a:t>
            </a:r>
            <a:r>
              <a:rPr lang="en-US" dirty="0" smtClean="0">
                <a:solidFill>
                  <a:schemeClr val="bg2"/>
                </a:solidFill>
              </a:rPr>
              <a:t/>
            </a:r>
            <a:br>
              <a:rPr lang="en-US" dirty="0" smtClean="0">
                <a:solidFill>
                  <a:schemeClr val="bg2"/>
                </a:solidFill>
              </a:rPr>
            </a:br>
            <a:r>
              <a:rPr lang="en-US" sz="3600" dirty="0" smtClean="0">
                <a:solidFill>
                  <a:schemeClr val="bg2"/>
                </a:solidFill>
              </a:rPr>
              <a:t/>
            </a:r>
            <a:br>
              <a:rPr lang="en-US" sz="3600" dirty="0" smtClean="0">
                <a:solidFill>
                  <a:schemeClr val="bg2"/>
                </a:solidFill>
              </a:rPr>
            </a:br>
            <a:r>
              <a:rPr lang="en-US" sz="3600" dirty="0" smtClean="0">
                <a:solidFill>
                  <a:schemeClr val="bg2"/>
                </a:solidFill>
                <a:hlinkClick r:id="rId4"/>
              </a:rPr>
              <a:t>j.stilgoe@ucl.ac.uk</a:t>
            </a:r>
            <a:r>
              <a:rPr lang="en-US" sz="3600" dirty="0" smtClean="0">
                <a:solidFill>
                  <a:schemeClr val="bg2"/>
                </a:solidFill>
              </a:rPr>
              <a:t> </a:t>
            </a:r>
            <a:br>
              <a:rPr lang="en-US" sz="3600" dirty="0" smtClean="0">
                <a:solidFill>
                  <a:schemeClr val="bg2"/>
                </a:solidFill>
              </a:rPr>
            </a:br>
            <a:r>
              <a:rPr lang="en-US" sz="3600" dirty="0" smtClean="0">
                <a:solidFill>
                  <a:schemeClr val="bg2"/>
                </a:solidFill>
              </a:rPr>
              <a:t>   @</a:t>
            </a:r>
            <a:r>
              <a:rPr lang="en-US" sz="3600" dirty="0" err="1" smtClean="0">
                <a:solidFill>
                  <a:schemeClr val="bg2"/>
                </a:solidFill>
              </a:rPr>
              <a:t>jackstilgoe</a:t>
            </a:r>
            <a:r>
              <a:rPr lang="en-US" sz="3600" dirty="0" smtClean="0">
                <a:solidFill>
                  <a:schemeClr val="bg2"/>
                </a:solidFill>
              </a:rPr>
              <a:t/>
            </a:r>
            <a:br>
              <a:rPr lang="en-US" sz="3600" dirty="0" smtClean="0">
                <a:solidFill>
                  <a:schemeClr val="bg2"/>
                </a:solidFill>
              </a:rPr>
            </a:br>
            <a:r>
              <a:rPr lang="en-US" sz="3600" dirty="0">
                <a:solidFill>
                  <a:schemeClr val="bg2"/>
                </a:solidFill>
              </a:rPr>
              <a:t/>
            </a:r>
            <a:br>
              <a:rPr lang="en-US" sz="3600" dirty="0">
                <a:solidFill>
                  <a:schemeClr val="bg2"/>
                </a:solidFill>
              </a:rPr>
            </a:br>
            <a:r>
              <a:rPr lang="en-US" sz="3600" dirty="0">
                <a:solidFill>
                  <a:schemeClr val="bg2"/>
                </a:solidFill>
              </a:rPr>
              <a:t> </a:t>
            </a:r>
            <a:r>
              <a:rPr lang="en-US" sz="3600" dirty="0" smtClean="0">
                <a:solidFill>
                  <a:schemeClr val="bg2"/>
                </a:solidFill>
              </a:rPr>
              <a:t>with acknowledgements to Richard Owen and Phil Macnaghten </a:t>
            </a:r>
            <a:endParaRPr lang="en-US" sz="3600" dirty="0">
              <a:solidFill>
                <a:schemeClr val="bg2"/>
              </a:solidFill>
            </a:endParaRPr>
          </a:p>
        </p:txBody>
      </p:sp>
      <p:pic>
        <p:nvPicPr>
          <p:cNvPr id="5" name="Picture 4"/>
          <p:cNvPicPr>
            <a:picLocks noChangeAspect="1"/>
          </p:cNvPicPr>
          <p:nvPr/>
        </p:nvPicPr>
        <p:blipFill>
          <a:blip r:embed="rId5"/>
          <a:stretch>
            <a:fillRect/>
          </a:stretch>
        </p:blipFill>
        <p:spPr>
          <a:xfrm>
            <a:off x="-1" y="5780714"/>
            <a:ext cx="9247261" cy="1077286"/>
          </a:xfrm>
          <a:prstGeom prst="rect">
            <a:avLst/>
          </a:prstGeom>
        </p:spPr>
      </p:pic>
      <p:pic>
        <p:nvPicPr>
          <p:cNvPr id="6" name="Picture 5"/>
          <p:cNvPicPr>
            <a:picLocks noChangeAspect="1"/>
          </p:cNvPicPr>
          <p:nvPr/>
        </p:nvPicPr>
        <p:blipFill>
          <a:blip r:embed="rId6"/>
          <a:stretch>
            <a:fillRect/>
          </a:stretch>
        </p:blipFill>
        <p:spPr>
          <a:xfrm>
            <a:off x="1385056" y="511650"/>
            <a:ext cx="1404539" cy="517363"/>
          </a:xfrm>
          <a:prstGeom prst="rect">
            <a:avLst/>
          </a:prstGeom>
        </p:spPr>
      </p:pic>
      <p:pic>
        <p:nvPicPr>
          <p:cNvPr id="3" name="Picture 2"/>
          <p:cNvPicPr>
            <a:picLocks noChangeAspect="1"/>
          </p:cNvPicPr>
          <p:nvPr/>
        </p:nvPicPr>
        <p:blipFill>
          <a:blip r:embed="rId7"/>
          <a:stretch>
            <a:fillRect/>
          </a:stretch>
        </p:blipFill>
        <p:spPr>
          <a:xfrm>
            <a:off x="141107" y="394067"/>
            <a:ext cx="940710" cy="787472"/>
          </a:xfrm>
          <a:prstGeom prst="rect">
            <a:avLst/>
          </a:prstGeom>
        </p:spPr>
      </p:pic>
    </p:spTree>
    <p:extLst>
      <p:ext uri="{BB962C8B-B14F-4D97-AF65-F5344CB8AC3E}">
        <p14:creationId xmlns:p14="http://schemas.microsoft.com/office/powerpoint/2010/main" val="718097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2-04 at 14.32.51.png"/>
          <p:cNvPicPr>
            <a:picLocks noChangeAspect="1"/>
          </p:cNvPicPr>
          <p:nvPr/>
        </p:nvPicPr>
        <p:blipFill>
          <a:blip r:embed="rId3">
            <a:extLst>
              <a:ext uri="{BEBA8EAE-BF5A-486C-A8C5-ECC9F3942E4B}">
                <a14:imgProps xmlns:a14="http://schemas.microsoft.com/office/drawing/2010/main">
                  <a14:imgLayer r:embed="rId4">
                    <a14:imgEffect>
                      <a14:artisticBlur radius="15"/>
                    </a14:imgEffect>
                    <a14:imgEffect>
                      <a14:brightnessContrast bright="46000" contrast="-41000"/>
                    </a14:imgEffect>
                  </a14:imgLayer>
                </a14:imgProps>
              </a:ext>
              <a:ext uri="{28A0092B-C50C-407E-A947-70E740481C1C}">
                <a14:useLocalDpi xmlns:a14="http://schemas.microsoft.com/office/drawing/2010/main" val="0"/>
              </a:ext>
            </a:extLst>
          </a:blip>
          <a:stretch>
            <a:fillRect/>
          </a:stretch>
        </p:blipFill>
        <p:spPr>
          <a:xfrm>
            <a:off x="0" y="269413"/>
            <a:ext cx="9144000" cy="6375206"/>
          </a:xfrm>
          <a:prstGeom prst="rect">
            <a:avLst/>
          </a:prstGeom>
        </p:spPr>
      </p:pic>
      <p:sp>
        <p:nvSpPr>
          <p:cNvPr id="2" name="Rectangle 1"/>
          <p:cNvSpPr/>
          <p:nvPr/>
        </p:nvSpPr>
        <p:spPr>
          <a:xfrm>
            <a:off x="1058384" y="1164316"/>
            <a:ext cx="7020615" cy="4401205"/>
          </a:xfrm>
          <a:prstGeom prst="rect">
            <a:avLst/>
          </a:prstGeom>
          <a:solidFill>
            <a:schemeClr val="bg1">
              <a:alpha val="79000"/>
            </a:schemeClr>
          </a:solidFill>
        </p:spPr>
        <p:txBody>
          <a:bodyPr wrap="square">
            <a:spAutoFit/>
          </a:bodyPr>
          <a:lstStyle/>
          <a:p>
            <a:pPr marL="742950" lvl="0" indent="-742950">
              <a:buFont typeface="+mj-lt"/>
              <a:buAutoNum type="arabicPeriod"/>
            </a:pPr>
            <a:r>
              <a:rPr lang="en-GB" sz="4000" dirty="0"/>
              <a:t>What is the purpose? </a:t>
            </a:r>
          </a:p>
          <a:p>
            <a:pPr marL="742950" lvl="0" indent="-742950">
              <a:buFont typeface="+mj-lt"/>
              <a:buAutoNum type="arabicPeriod"/>
            </a:pPr>
            <a:r>
              <a:rPr lang="en-GB" sz="4000" dirty="0"/>
              <a:t>Why do you want to do it? </a:t>
            </a:r>
          </a:p>
          <a:p>
            <a:pPr marL="742950" lvl="0" indent="-742950">
              <a:buFont typeface="+mj-lt"/>
              <a:buAutoNum type="arabicPeriod"/>
            </a:pPr>
            <a:r>
              <a:rPr lang="en-GB" sz="4000" dirty="0"/>
              <a:t>What are you going to gain from it? </a:t>
            </a:r>
          </a:p>
          <a:p>
            <a:pPr marL="742950" lvl="0" indent="-742950">
              <a:buFont typeface="+mj-lt"/>
              <a:buAutoNum type="arabicPeriod"/>
            </a:pPr>
            <a:r>
              <a:rPr lang="en-GB" sz="4000" dirty="0"/>
              <a:t>What else is it going to do? </a:t>
            </a:r>
          </a:p>
          <a:p>
            <a:pPr marL="742950" lvl="0" indent="-742950">
              <a:buFont typeface="+mj-lt"/>
              <a:buAutoNum type="arabicPeriod"/>
            </a:pPr>
            <a:r>
              <a:rPr lang="en-GB" sz="4000" dirty="0"/>
              <a:t>How do you know you are right? </a:t>
            </a:r>
          </a:p>
        </p:txBody>
      </p:sp>
    </p:spTree>
    <p:extLst>
      <p:ext uri="{BB962C8B-B14F-4D97-AF65-F5344CB8AC3E}">
        <p14:creationId xmlns:p14="http://schemas.microsoft.com/office/powerpoint/2010/main" val="19007532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creen Shot 2012-12-04 at 14.32.51.png"/>
          <p:cNvPicPr>
            <a:picLocks noChangeAspect="1"/>
          </p:cNvPicPr>
          <p:nvPr/>
        </p:nvPicPr>
        <p:blipFill>
          <a:blip r:embed="rId3">
            <a:extLst>
              <a:ext uri="{BEBA8EAE-BF5A-486C-A8C5-ECC9F3942E4B}">
                <a14:imgProps xmlns:a14="http://schemas.microsoft.com/office/drawing/2010/main">
                  <a14:imgLayer r:embed="rId4">
                    <a14:imgEffect>
                      <a14:artisticBlur radius="15"/>
                    </a14:imgEffect>
                    <a14:imgEffect>
                      <a14:brightnessContrast bright="46000" contrast="-41000"/>
                    </a14:imgEffect>
                  </a14:imgLayer>
                </a14:imgProps>
              </a:ext>
              <a:ext uri="{28A0092B-C50C-407E-A947-70E740481C1C}">
                <a14:useLocalDpi xmlns:a14="http://schemas.microsoft.com/office/drawing/2010/main" val="0"/>
              </a:ext>
            </a:extLst>
          </a:blip>
          <a:stretch>
            <a:fillRect/>
          </a:stretch>
        </p:blipFill>
        <p:spPr>
          <a:xfrm>
            <a:off x="0" y="269413"/>
            <a:ext cx="9144000" cy="6375206"/>
          </a:xfrm>
          <a:prstGeom prst="rect">
            <a:avLst/>
          </a:prstGeom>
        </p:spPr>
      </p:pic>
      <p:sp>
        <p:nvSpPr>
          <p:cNvPr id="2" name="Rectangle 1"/>
          <p:cNvSpPr/>
          <p:nvPr/>
        </p:nvSpPr>
        <p:spPr>
          <a:xfrm>
            <a:off x="941294" y="1203477"/>
            <a:ext cx="7141881" cy="4401205"/>
          </a:xfrm>
          <a:prstGeom prst="rect">
            <a:avLst/>
          </a:prstGeom>
          <a:solidFill>
            <a:schemeClr val="bg1">
              <a:alpha val="79000"/>
            </a:schemeClr>
          </a:solidFill>
        </p:spPr>
        <p:txBody>
          <a:bodyPr wrap="square">
            <a:spAutoFit/>
          </a:bodyPr>
          <a:lstStyle/>
          <a:p>
            <a:r>
              <a:rPr lang="en-GB" sz="2800" dirty="0">
                <a:solidFill>
                  <a:prstClr val="white"/>
                </a:solidFill>
                <a:latin typeface="Calibri"/>
              </a:rPr>
              <a:t>‘Research Councils have a responsibility to scrutinize the potential impacts and risks of emerging technologies, and encourage the researchers we fund to do likewise.... The challenge will be to define an approach that promotes creativity and innovation in research underpinned by a commitment to its responsible development.’ </a:t>
            </a:r>
          </a:p>
          <a:p>
            <a:endParaRPr lang="en-GB" sz="2800" dirty="0" smtClean="0">
              <a:solidFill>
                <a:prstClr val="white"/>
              </a:solidFill>
              <a:latin typeface="Calibri"/>
            </a:endParaRPr>
          </a:p>
          <a:p>
            <a:pPr algn="r"/>
            <a:r>
              <a:rPr lang="en-GB" sz="2800" dirty="0" smtClean="0">
                <a:solidFill>
                  <a:prstClr val="white"/>
                </a:solidFill>
                <a:latin typeface="Calibri"/>
              </a:rPr>
              <a:t>David Delpy, ESPRC CEO </a:t>
            </a:r>
            <a:endParaRPr lang="en-US" sz="2400" dirty="0">
              <a:solidFill>
                <a:prstClr val="white"/>
              </a:solidFill>
              <a:latin typeface="Calibri"/>
            </a:endParaRPr>
          </a:p>
        </p:txBody>
      </p:sp>
    </p:spTree>
    <p:extLst>
      <p:ext uri="{BB962C8B-B14F-4D97-AF65-F5344CB8AC3E}">
        <p14:creationId xmlns:p14="http://schemas.microsoft.com/office/powerpoint/2010/main" val="39541275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1855" y="1"/>
            <a:ext cx="9387669" cy="1143000"/>
          </a:xfrm>
          <a:prstGeom prst="rect">
            <a:avLst/>
          </a:prstGeom>
          <a:solidFill>
            <a:schemeClr val="bg2">
              <a:alpha val="54000"/>
            </a:schemeClr>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The </a:t>
            </a:r>
            <a:r>
              <a:rPr lang="en-US" i="1" dirty="0" smtClean="0"/>
              <a:t>what</a:t>
            </a:r>
            <a:r>
              <a:rPr lang="en-US" dirty="0" smtClean="0"/>
              <a:t>, the </a:t>
            </a:r>
            <a:r>
              <a:rPr lang="en-US" i="1" dirty="0" smtClean="0"/>
              <a:t>how</a:t>
            </a:r>
            <a:r>
              <a:rPr lang="en-US" dirty="0" smtClean="0"/>
              <a:t> and the </a:t>
            </a:r>
            <a:r>
              <a:rPr lang="en-US" i="1" dirty="0" smtClean="0"/>
              <a:t>why</a:t>
            </a:r>
            <a:r>
              <a:rPr lang="en-US" dirty="0" smtClean="0"/>
              <a:t> of innovation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8005768"/>
              </p:ext>
            </p:extLst>
          </p:nvPr>
        </p:nvGraphicFramePr>
        <p:xfrm>
          <a:off x="457200" y="1681769"/>
          <a:ext cx="8229600" cy="4681410"/>
        </p:xfrm>
        <a:graphic>
          <a:graphicData uri="http://schemas.openxmlformats.org/drawingml/2006/table">
            <a:tbl>
              <a:tblPr firstRow="1" bandRow="1">
                <a:tableStyleId>{5C22544A-7EE6-4342-B048-85BDC9FD1C3A}</a:tableStyleId>
              </a:tblPr>
              <a:tblGrid>
                <a:gridCol w="2743200"/>
                <a:gridCol w="2743200"/>
                <a:gridCol w="2743200"/>
              </a:tblGrid>
              <a:tr h="4681410">
                <a:tc>
                  <a:txBody>
                    <a:bodyPr/>
                    <a:lstStyle/>
                    <a:p>
                      <a:pPr algn="l"/>
                      <a:r>
                        <a:rPr lang="en-US" dirty="0" smtClean="0"/>
                        <a:t>Products</a:t>
                      </a:r>
                    </a:p>
                    <a:p>
                      <a:pPr lvl="0" algn="l"/>
                      <a:endParaRPr lang="en-GB" sz="1800" dirty="0" smtClean="0"/>
                    </a:p>
                    <a:p>
                      <a:pPr marL="285750" lvl="0" indent="-285750" algn="l">
                        <a:buFont typeface="Arial"/>
                        <a:buChar char="•"/>
                      </a:pPr>
                      <a:r>
                        <a:rPr lang="en-GB" sz="1800" b="0" dirty="0" smtClean="0"/>
                        <a:t>What are the likely risks and benefits ?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GB" sz="1800" b="0" dirty="0" smtClean="0"/>
                        <a:t>How will the risks and benefits be distributed?</a:t>
                      </a:r>
                    </a:p>
                    <a:p>
                      <a:pPr marL="285750" lvl="0" indent="-285750" algn="l">
                        <a:buFont typeface="Arial"/>
                        <a:buChar char="•"/>
                      </a:pPr>
                      <a:r>
                        <a:rPr lang="en-GB" sz="1800" b="0" dirty="0" smtClean="0"/>
                        <a:t>What other impacts can we predict ?</a:t>
                      </a:r>
                    </a:p>
                    <a:p>
                      <a:pPr marL="285750" lvl="0" indent="-285750" algn="l">
                        <a:buFont typeface="Arial"/>
                        <a:buChar char="•"/>
                      </a:pPr>
                      <a:r>
                        <a:rPr lang="en-GB" sz="1800" b="0" dirty="0" smtClean="0"/>
                        <a:t>How might these change in the future?</a:t>
                      </a:r>
                    </a:p>
                    <a:p>
                      <a:pPr marL="285750" lvl="0" indent="-285750" algn="l">
                        <a:buFont typeface="Arial"/>
                        <a:buChar char="•"/>
                      </a:pPr>
                      <a:r>
                        <a:rPr lang="en-GB" sz="1800" b="0" dirty="0" smtClean="0"/>
                        <a:t>What don’t we know about?</a:t>
                      </a:r>
                    </a:p>
                    <a:p>
                      <a:pPr marL="285750" lvl="0" indent="-285750" algn="l">
                        <a:buFont typeface="Arial"/>
                        <a:buChar char="•"/>
                      </a:pPr>
                      <a:r>
                        <a:rPr lang="en-GB" sz="1800" b="0" dirty="0" smtClean="0"/>
                        <a:t>What might we never know about?</a:t>
                      </a:r>
                    </a:p>
                    <a:p>
                      <a:pPr algn="l"/>
                      <a:endParaRPr lang="en-US" b="0" dirty="0"/>
                    </a:p>
                  </a:txBody>
                  <a:tcPr/>
                </a:tc>
                <a:tc>
                  <a:txBody>
                    <a:bodyPr/>
                    <a:lstStyle/>
                    <a:p>
                      <a:pPr algn="l"/>
                      <a:r>
                        <a:rPr lang="en-US" dirty="0" smtClean="0"/>
                        <a:t>Processes</a:t>
                      </a:r>
                    </a:p>
                    <a:p>
                      <a:pPr algn="l"/>
                      <a:endParaRPr lang="en-US" dirty="0" smtClean="0"/>
                    </a:p>
                    <a:p>
                      <a:pPr marL="285750" lvl="0" indent="-285750" algn="l">
                        <a:buFont typeface="Arial"/>
                        <a:buChar char="•"/>
                      </a:pPr>
                      <a:r>
                        <a:rPr lang="en-GB" sz="1800" b="0" dirty="0" smtClean="0"/>
                        <a:t>How should research and innovation take place?</a:t>
                      </a:r>
                    </a:p>
                    <a:p>
                      <a:pPr marL="285750" lvl="0" indent="-285750" algn="l">
                        <a:buFont typeface="Arial"/>
                        <a:buChar char="•"/>
                      </a:pPr>
                      <a:r>
                        <a:rPr lang="en-GB" sz="1800" b="0" dirty="0" smtClean="0"/>
                        <a:t>How should standards be drawn up and applied? </a:t>
                      </a:r>
                    </a:p>
                    <a:p>
                      <a:pPr marL="285750" lvl="0" indent="-285750" algn="l">
                        <a:buFont typeface="Arial"/>
                        <a:buChar char="•"/>
                      </a:pPr>
                      <a:r>
                        <a:rPr lang="en-GB" sz="1800" b="0" dirty="0" smtClean="0"/>
                        <a:t>How should risks and benefits be defined and measured?</a:t>
                      </a:r>
                    </a:p>
                    <a:p>
                      <a:pPr marL="285750" lvl="0" indent="-285750" algn="l">
                        <a:buFont typeface="Arial"/>
                        <a:buChar char="•"/>
                      </a:pPr>
                      <a:r>
                        <a:rPr lang="en-GB" sz="1800" b="0" dirty="0" smtClean="0"/>
                        <a:t>Who is in control?</a:t>
                      </a:r>
                    </a:p>
                    <a:p>
                      <a:pPr marL="285750" lvl="0" indent="-285750" algn="l">
                        <a:buFont typeface="Arial"/>
                        <a:buChar char="•"/>
                      </a:pPr>
                      <a:r>
                        <a:rPr lang="en-GB" sz="1800" b="0" dirty="0" smtClean="0"/>
                        <a:t>Who will take responsibility if things go wrong?</a:t>
                      </a:r>
                    </a:p>
                    <a:p>
                      <a:pPr marL="285750" lvl="0" indent="-285750" algn="l">
                        <a:buFont typeface="Arial"/>
                        <a:buChar char="•"/>
                      </a:pPr>
                      <a:r>
                        <a:rPr lang="en-GB" sz="1800" b="0" dirty="0" smtClean="0"/>
                        <a:t>What if we are wrong? </a:t>
                      </a:r>
                    </a:p>
                  </a:txBody>
                  <a:tcPr/>
                </a:tc>
                <a:tc>
                  <a:txBody>
                    <a:bodyPr/>
                    <a:lstStyle/>
                    <a:p>
                      <a:r>
                        <a:rPr lang="en-US" dirty="0" smtClean="0"/>
                        <a:t>Purposes</a:t>
                      </a:r>
                    </a:p>
                    <a:p>
                      <a:endParaRPr lang="en-US" dirty="0" smtClean="0"/>
                    </a:p>
                    <a:p>
                      <a:pPr marL="285750" lvl="0" indent="-285750">
                        <a:buFont typeface="Arial"/>
                        <a:buChar char="•"/>
                      </a:pPr>
                      <a:r>
                        <a:rPr lang="en-GB" sz="1800" b="0" dirty="0" smtClean="0"/>
                        <a:t>Why should this research be undertaken?</a:t>
                      </a:r>
                    </a:p>
                    <a:p>
                      <a:pPr marL="285750" lvl="0" indent="-285750">
                        <a:buFont typeface="Arial"/>
                        <a:buChar char="•"/>
                      </a:pPr>
                      <a:r>
                        <a:rPr lang="en-GB" sz="1800" b="0" dirty="0" smtClean="0"/>
                        <a:t>Who will benefit ?</a:t>
                      </a:r>
                    </a:p>
                    <a:p>
                      <a:pPr marL="285750" lvl="0" indent="-285750">
                        <a:buFont typeface="Arial"/>
                        <a:buChar char="•"/>
                      </a:pPr>
                      <a:r>
                        <a:rPr lang="en-GB" sz="1800" b="0" dirty="0" smtClean="0"/>
                        <a:t>What are the alternatives?</a:t>
                      </a:r>
                    </a:p>
                    <a:p>
                      <a:pPr marL="285750" lvl="0" indent="-285750">
                        <a:buFont typeface="Arial"/>
                        <a:buChar char="•"/>
                      </a:pPr>
                      <a:r>
                        <a:rPr lang="en-GB" sz="1800" b="0" dirty="0" smtClean="0"/>
                        <a:t>Who gets to decide?</a:t>
                      </a:r>
                      <a:endParaRPr lang="en-US" sz="1800" b="0" dirty="0" smtClean="0"/>
                    </a:p>
                    <a:p>
                      <a:endParaRPr lang="en-US" dirty="0"/>
                    </a:p>
                  </a:txBody>
                  <a:tcPr/>
                </a:tc>
              </a:tr>
            </a:tbl>
          </a:graphicData>
        </a:graphic>
      </p:graphicFrame>
    </p:spTree>
    <p:extLst>
      <p:ext uri="{BB962C8B-B14F-4D97-AF65-F5344CB8AC3E}">
        <p14:creationId xmlns:p14="http://schemas.microsoft.com/office/powerpoint/2010/main" val="24245394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1855" y="1"/>
            <a:ext cx="9387669" cy="1143000"/>
          </a:xfrm>
          <a:prstGeom prst="rect">
            <a:avLst/>
          </a:prstGeom>
          <a:solidFill>
            <a:schemeClr val="bg2">
              <a:alpha val="54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Pathologies of innovation</a:t>
            </a:r>
            <a:endParaRPr lang="en-US" dirty="0"/>
          </a:p>
        </p:txBody>
      </p:sp>
      <p:sp>
        <p:nvSpPr>
          <p:cNvPr id="4" name="Content Placeholder 2"/>
          <p:cNvSpPr>
            <a:spLocks noGrp="1"/>
          </p:cNvSpPr>
          <p:nvPr>
            <p:ph idx="1"/>
          </p:nvPr>
        </p:nvSpPr>
        <p:spPr>
          <a:xfrm>
            <a:off x="457200" y="1600200"/>
            <a:ext cx="8229600" cy="4525963"/>
          </a:xfrm>
          <a:solidFill>
            <a:schemeClr val="tx1">
              <a:alpha val="0"/>
            </a:schemeClr>
          </a:solidFill>
        </p:spPr>
        <p:txBody>
          <a:bodyPr>
            <a:normAutofit fontScale="92500" lnSpcReduction="20000"/>
          </a:bodyPr>
          <a:lstStyle/>
          <a:p>
            <a:pPr lvl="1"/>
            <a:r>
              <a:rPr lang="en-GB" dirty="0">
                <a:solidFill>
                  <a:srgbClr val="FFFFFF"/>
                </a:solidFill>
              </a:rPr>
              <a:t>Late lessons from early warnings (EEA)</a:t>
            </a:r>
          </a:p>
          <a:p>
            <a:pPr lvl="1"/>
            <a:r>
              <a:rPr lang="en-GB" dirty="0" smtClean="0">
                <a:solidFill>
                  <a:srgbClr val="FFFFFF"/>
                </a:solidFill>
              </a:rPr>
              <a:t>The dilemma of control (David </a:t>
            </a:r>
            <a:r>
              <a:rPr lang="en-GB" dirty="0" err="1" smtClean="0">
                <a:solidFill>
                  <a:srgbClr val="FFFFFF"/>
                </a:solidFill>
              </a:rPr>
              <a:t>Collingridge</a:t>
            </a:r>
            <a:r>
              <a:rPr lang="en-GB" dirty="0" smtClean="0">
                <a:solidFill>
                  <a:srgbClr val="FFFFFF"/>
                </a:solidFill>
              </a:rPr>
              <a:t>)</a:t>
            </a:r>
          </a:p>
          <a:p>
            <a:pPr lvl="1"/>
            <a:r>
              <a:rPr lang="en-GB" dirty="0" smtClean="0">
                <a:solidFill>
                  <a:srgbClr val="FFFFFF"/>
                </a:solidFill>
              </a:rPr>
              <a:t>Systemic risk and normal accidents (Charles </a:t>
            </a:r>
            <a:r>
              <a:rPr lang="en-GB" dirty="0" err="1" smtClean="0">
                <a:solidFill>
                  <a:srgbClr val="FFFFFF"/>
                </a:solidFill>
              </a:rPr>
              <a:t>Perrow</a:t>
            </a:r>
            <a:r>
              <a:rPr lang="en-GB" dirty="0" smtClean="0">
                <a:solidFill>
                  <a:srgbClr val="FFFFFF"/>
                </a:solidFill>
              </a:rPr>
              <a:t>)</a:t>
            </a:r>
          </a:p>
          <a:p>
            <a:pPr lvl="1"/>
            <a:r>
              <a:rPr lang="en-GB" dirty="0" smtClean="0">
                <a:solidFill>
                  <a:srgbClr val="FFFFFF"/>
                </a:solidFill>
              </a:rPr>
              <a:t>Technological lock-in (Paul David)</a:t>
            </a:r>
          </a:p>
          <a:p>
            <a:pPr lvl="1"/>
            <a:r>
              <a:rPr lang="en-GB" dirty="0" smtClean="0">
                <a:solidFill>
                  <a:srgbClr val="FFFFFF"/>
                </a:solidFill>
              </a:rPr>
              <a:t>Myths of techno-fixes (Dan </a:t>
            </a:r>
            <a:r>
              <a:rPr lang="en-GB" dirty="0" err="1" smtClean="0">
                <a:solidFill>
                  <a:srgbClr val="FFFFFF"/>
                </a:solidFill>
              </a:rPr>
              <a:t>Sarewitz</a:t>
            </a:r>
            <a:r>
              <a:rPr lang="en-GB" dirty="0">
                <a:solidFill>
                  <a:srgbClr val="FFFFFF"/>
                </a:solidFill>
              </a:rPr>
              <a:t>)</a:t>
            </a:r>
            <a:endParaRPr lang="en-GB" dirty="0" smtClean="0">
              <a:solidFill>
                <a:srgbClr val="FFFFFF"/>
              </a:solidFill>
            </a:endParaRPr>
          </a:p>
          <a:p>
            <a:pPr lvl="1"/>
            <a:r>
              <a:rPr lang="en-GB" dirty="0" smtClean="0">
                <a:solidFill>
                  <a:srgbClr val="FFFFFF"/>
                </a:solidFill>
              </a:rPr>
              <a:t>Altered nature of human action (Hans Jonas)</a:t>
            </a:r>
          </a:p>
          <a:p>
            <a:pPr lvl="1"/>
            <a:r>
              <a:rPr lang="en-GB" dirty="0">
                <a:solidFill>
                  <a:srgbClr val="FFFFFF"/>
                </a:solidFill>
              </a:rPr>
              <a:t>O</a:t>
            </a:r>
            <a:r>
              <a:rPr lang="en-GB" dirty="0" smtClean="0">
                <a:solidFill>
                  <a:srgbClr val="FFFFFF"/>
                </a:solidFill>
              </a:rPr>
              <a:t>rganised irresponsibility (Ulrich Beck)</a:t>
            </a:r>
          </a:p>
          <a:p>
            <a:pPr lvl="1"/>
            <a:r>
              <a:rPr lang="en-GB" dirty="0" smtClean="0">
                <a:solidFill>
                  <a:srgbClr val="FFFFFF"/>
                </a:solidFill>
              </a:rPr>
              <a:t>Expectations and Imaginaries (Brown, </a:t>
            </a:r>
            <a:r>
              <a:rPr lang="en-GB" dirty="0" err="1" smtClean="0">
                <a:solidFill>
                  <a:srgbClr val="FFFFFF"/>
                </a:solidFill>
              </a:rPr>
              <a:t>Hedgecoe</a:t>
            </a:r>
            <a:r>
              <a:rPr lang="en-GB" dirty="0" smtClean="0">
                <a:solidFill>
                  <a:srgbClr val="FFFFFF"/>
                </a:solidFill>
              </a:rPr>
              <a:t>, </a:t>
            </a:r>
            <a:r>
              <a:rPr lang="en-GB" dirty="0" err="1" smtClean="0">
                <a:solidFill>
                  <a:srgbClr val="FFFFFF"/>
                </a:solidFill>
              </a:rPr>
              <a:t>Jasanoff</a:t>
            </a:r>
            <a:r>
              <a:rPr lang="en-GB" dirty="0" smtClean="0">
                <a:solidFill>
                  <a:srgbClr val="FFFFFF"/>
                </a:solidFill>
              </a:rPr>
              <a:t>, Wynne et al.)</a:t>
            </a:r>
          </a:p>
          <a:p>
            <a:pPr lvl="1"/>
            <a:r>
              <a:rPr lang="en-GB" dirty="0" smtClean="0">
                <a:solidFill>
                  <a:srgbClr val="FFFFFF"/>
                </a:solidFill>
              </a:rPr>
              <a:t>Deficit models of publics (Brian Wynne)</a:t>
            </a:r>
          </a:p>
          <a:p>
            <a:pPr lvl="1"/>
            <a:r>
              <a:rPr lang="en-GB" dirty="0" smtClean="0">
                <a:solidFill>
                  <a:srgbClr val="FFFFFF"/>
                </a:solidFill>
              </a:rPr>
              <a:t>Society as a laboratory (</a:t>
            </a:r>
            <a:r>
              <a:rPr lang="en-GB" dirty="0" err="1" smtClean="0">
                <a:solidFill>
                  <a:srgbClr val="FFFFFF"/>
                </a:solidFill>
              </a:rPr>
              <a:t>Krohn</a:t>
            </a:r>
            <a:r>
              <a:rPr lang="en-GB" dirty="0" smtClean="0">
                <a:solidFill>
                  <a:srgbClr val="FFFFFF"/>
                </a:solidFill>
              </a:rPr>
              <a:t> and </a:t>
            </a:r>
            <a:r>
              <a:rPr lang="en-GB" dirty="0" err="1" smtClean="0">
                <a:solidFill>
                  <a:srgbClr val="FFFFFF"/>
                </a:solidFill>
              </a:rPr>
              <a:t>Weyer</a:t>
            </a:r>
            <a:r>
              <a:rPr lang="en-GB" dirty="0">
                <a:solidFill>
                  <a:srgbClr val="FFFFFF"/>
                </a:solidFill>
              </a:rPr>
              <a:t>)</a:t>
            </a:r>
            <a:endParaRPr lang="en-GB" dirty="0" smtClean="0">
              <a:solidFill>
                <a:srgbClr val="FFFFFF"/>
              </a:solidFill>
            </a:endParaRPr>
          </a:p>
        </p:txBody>
      </p:sp>
    </p:spTree>
    <p:extLst>
      <p:ext uri="{BB962C8B-B14F-4D97-AF65-F5344CB8AC3E}">
        <p14:creationId xmlns:p14="http://schemas.microsoft.com/office/powerpoint/2010/main" val="19859595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1855" y="1"/>
            <a:ext cx="9387669" cy="1143000"/>
          </a:xfrm>
          <a:prstGeom prst="rect">
            <a:avLst/>
          </a:prstGeom>
          <a:solidFill>
            <a:schemeClr val="bg2">
              <a:alpha val="54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On responsibility</a:t>
            </a:r>
            <a:endParaRPr lang="en-US" dirty="0"/>
          </a:p>
        </p:txBody>
      </p:sp>
      <p:sp>
        <p:nvSpPr>
          <p:cNvPr id="3" name="Content Placeholder 2"/>
          <p:cNvSpPr>
            <a:spLocks noGrp="1"/>
          </p:cNvSpPr>
          <p:nvPr>
            <p:ph idx="1"/>
          </p:nvPr>
        </p:nvSpPr>
        <p:spPr>
          <a:xfrm>
            <a:off x="457200" y="1600200"/>
            <a:ext cx="8229600" cy="5078487"/>
          </a:xfrm>
          <a:solidFill>
            <a:schemeClr val="tx1">
              <a:alpha val="0"/>
            </a:schemeClr>
          </a:solidFill>
        </p:spPr>
        <p:txBody>
          <a:bodyPr>
            <a:normAutofit/>
          </a:bodyPr>
          <a:lstStyle/>
          <a:p>
            <a:r>
              <a:rPr lang="en-US" dirty="0" smtClean="0"/>
              <a:t>From retrospective… (</a:t>
            </a:r>
            <a:r>
              <a:rPr lang="en-US" i="1" dirty="0" smtClean="0"/>
              <a:t>accountability</a:t>
            </a:r>
            <a:r>
              <a:rPr lang="en-US" dirty="0" smtClean="0"/>
              <a:t> and </a:t>
            </a:r>
            <a:r>
              <a:rPr lang="en-US" i="1" dirty="0" smtClean="0"/>
              <a:t>liability)</a:t>
            </a:r>
          </a:p>
          <a:p>
            <a:r>
              <a:rPr lang="en-US" dirty="0" smtClean="0"/>
              <a:t>… to prospective (</a:t>
            </a:r>
            <a:r>
              <a:rPr lang="en-US" i="1" dirty="0" smtClean="0"/>
              <a:t>care</a:t>
            </a:r>
            <a:r>
              <a:rPr lang="en-US" dirty="0" smtClean="0"/>
              <a:t> and </a:t>
            </a:r>
            <a:r>
              <a:rPr lang="en-US" i="1" dirty="0" smtClean="0"/>
              <a:t>responsiveness)</a:t>
            </a:r>
          </a:p>
          <a:p>
            <a:r>
              <a:rPr lang="en-US" dirty="0" smtClean="0"/>
              <a:t>… and collective</a:t>
            </a:r>
          </a:p>
          <a:p>
            <a:r>
              <a:rPr lang="en-US" dirty="0" smtClean="0"/>
              <a:t>Role responsibilities and general responsibilities</a:t>
            </a:r>
          </a:p>
          <a:p>
            <a:r>
              <a:rPr lang="en-US" dirty="0" smtClean="0"/>
              <a:t>Second-order (or meta-)responsibilities</a:t>
            </a:r>
          </a:p>
        </p:txBody>
      </p:sp>
    </p:spTree>
    <p:extLst>
      <p:ext uri="{BB962C8B-B14F-4D97-AF65-F5344CB8AC3E}">
        <p14:creationId xmlns:p14="http://schemas.microsoft.com/office/powerpoint/2010/main" val="24245394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1855" y="1"/>
            <a:ext cx="9387669" cy="1143000"/>
          </a:xfrm>
          <a:prstGeom prst="rect">
            <a:avLst/>
          </a:prstGeom>
          <a:solidFill>
            <a:schemeClr val="bg2">
              <a:alpha val="54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On innovation</a:t>
            </a:r>
            <a:endParaRPr lang="en-US" dirty="0"/>
          </a:p>
        </p:txBody>
      </p:sp>
      <p:sp>
        <p:nvSpPr>
          <p:cNvPr id="3" name="Content Placeholder 2"/>
          <p:cNvSpPr>
            <a:spLocks noGrp="1"/>
          </p:cNvSpPr>
          <p:nvPr>
            <p:ph idx="1"/>
          </p:nvPr>
        </p:nvSpPr>
        <p:spPr>
          <a:xfrm>
            <a:off x="457200" y="1600200"/>
            <a:ext cx="8229600" cy="5078487"/>
          </a:xfrm>
          <a:solidFill>
            <a:schemeClr val="tx1">
              <a:alpha val="0"/>
            </a:schemeClr>
          </a:solidFill>
        </p:spPr>
        <p:txBody>
          <a:bodyPr>
            <a:normAutofit/>
          </a:bodyPr>
          <a:lstStyle/>
          <a:p>
            <a:r>
              <a:rPr lang="en-US" dirty="0" smtClean="0"/>
              <a:t>Non-linear</a:t>
            </a:r>
          </a:p>
          <a:p>
            <a:r>
              <a:rPr lang="en-US" dirty="0" smtClean="0"/>
              <a:t>Socio-technical</a:t>
            </a:r>
          </a:p>
          <a:p>
            <a:r>
              <a:rPr lang="en-US" dirty="0" smtClean="0"/>
              <a:t>Systemic</a:t>
            </a:r>
          </a:p>
          <a:p>
            <a:pPr lvl="1"/>
            <a:endParaRPr lang="en-US" dirty="0"/>
          </a:p>
          <a:p>
            <a:pPr marL="0" indent="0">
              <a:buNone/>
            </a:pPr>
            <a:r>
              <a:rPr lang="en-US" dirty="0" smtClean="0"/>
              <a:t>Responsible innovation is ‘collective </a:t>
            </a:r>
            <a:r>
              <a:rPr lang="en-US" dirty="0"/>
              <a:t>care for the future through the stewardship of innovation in the present</a:t>
            </a:r>
            <a:r>
              <a:rPr lang="en-US" dirty="0" smtClean="0"/>
              <a:t>’</a:t>
            </a:r>
            <a:endParaRPr lang="en-US" dirty="0"/>
          </a:p>
        </p:txBody>
      </p:sp>
    </p:spTree>
    <p:extLst>
      <p:ext uri="{BB962C8B-B14F-4D97-AF65-F5344CB8AC3E}">
        <p14:creationId xmlns:p14="http://schemas.microsoft.com/office/powerpoint/2010/main" val="5462140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51855" y="1"/>
            <a:ext cx="9387669" cy="1143000"/>
          </a:xfrm>
          <a:prstGeom prst="rect">
            <a:avLst/>
          </a:prstGeom>
          <a:solidFill>
            <a:schemeClr val="bg2">
              <a:alpha val="54000"/>
            </a:schemeClr>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Four </a:t>
            </a:r>
            <a:r>
              <a:rPr lang="en-US" dirty="0" smtClean="0"/>
              <a:t>characteristics of </a:t>
            </a:r>
            <a:r>
              <a:rPr lang="en-US" dirty="0"/>
              <a:t>responsible innovation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9036134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75110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1855" y="1"/>
            <a:ext cx="9387669" cy="1143000"/>
          </a:xfrm>
          <a:prstGeom prst="rect">
            <a:avLst/>
          </a:prstGeom>
          <a:solidFill>
            <a:schemeClr val="bg2">
              <a:alpha val="54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Making innovation </a:t>
            </a:r>
            <a:r>
              <a:rPr lang="en-US" sz="4000" dirty="0"/>
              <a:t>responsible </a:t>
            </a:r>
          </a:p>
        </p:txBody>
      </p:sp>
      <p:sp>
        <p:nvSpPr>
          <p:cNvPr id="3" name="Content Placeholder 2"/>
          <p:cNvSpPr>
            <a:spLocks noGrp="1"/>
          </p:cNvSpPr>
          <p:nvPr>
            <p:ph idx="1"/>
          </p:nvPr>
        </p:nvSpPr>
        <p:spPr>
          <a:xfrm>
            <a:off x="457200" y="1600200"/>
            <a:ext cx="3719689" cy="4525963"/>
          </a:xfrm>
          <a:solidFill>
            <a:schemeClr val="tx1">
              <a:alpha val="0"/>
            </a:schemeClr>
          </a:solidFill>
        </p:spPr>
        <p:txBody>
          <a:bodyPr>
            <a:normAutofit fontScale="85000" lnSpcReduction="20000"/>
          </a:bodyPr>
          <a:lstStyle/>
          <a:p>
            <a:pPr marL="0" indent="0">
              <a:buNone/>
            </a:pPr>
            <a:r>
              <a:rPr lang="en-US" b="1" dirty="0" smtClean="0">
                <a:solidFill>
                  <a:srgbClr val="FFFFFF"/>
                </a:solidFill>
              </a:rPr>
              <a:t>Governance experiments</a:t>
            </a:r>
          </a:p>
          <a:p>
            <a:r>
              <a:rPr lang="en-US" dirty="0" smtClean="0">
                <a:solidFill>
                  <a:srgbClr val="FFFFFF"/>
                </a:solidFill>
              </a:rPr>
              <a:t>Life-cycle analysis</a:t>
            </a:r>
          </a:p>
          <a:p>
            <a:r>
              <a:rPr lang="en-US" dirty="0" smtClean="0">
                <a:solidFill>
                  <a:srgbClr val="FFFFFF"/>
                </a:solidFill>
              </a:rPr>
              <a:t>Risk assessment</a:t>
            </a:r>
          </a:p>
          <a:p>
            <a:r>
              <a:rPr lang="en-US" dirty="0" smtClean="0">
                <a:solidFill>
                  <a:srgbClr val="FFFFFF"/>
                </a:solidFill>
              </a:rPr>
              <a:t>Ethics committees</a:t>
            </a:r>
          </a:p>
          <a:p>
            <a:r>
              <a:rPr lang="en-US" dirty="0" smtClean="0">
                <a:solidFill>
                  <a:srgbClr val="FFFFFF"/>
                </a:solidFill>
              </a:rPr>
              <a:t>Public dialogue</a:t>
            </a:r>
          </a:p>
          <a:p>
            <a:r>
              <a:rPr lang="en-US" dirty="0" smtClean="0">
                <a:solidFill>
                  <a:srgbClr val="FFFFFF"/>
                </a:solidFill>
              </a:rPr>
              <a:t>Foresight</a:t>
            </a:r>
          </a:p>
          <a:p>
            <a:r>
              <a:rPr lang="en-US" dirty="0" smtClean="0">
                <a:solidFill>
                  <a:srgbClr val="FFFFFF"/>
                </a:solidFill>
              </a:rPr>
              <a:t>Codes of conduct</a:t>
            </a:r>
          </a:p>
          <a:p>
            <a:r>
              <a:rPr lang="en-US" dirty="0" smtClean="0">
                <a:solidFill>
                  <a:srgbClr val="FFFFFF"/>
                </a:solidFill>
              </a:rPr>
              <a:t>CTA/RTTA/midstream modulation/STIR etc.</a:t>
            </a:r>
          </a:p>
          <a:p>
            <a:r>
              <a:rPr lang="en-US" dirty="0" smtClean="0">
                <a:solidFill>
                  <a:srgbClr val="FFFFFF"/>
                </a:solidFill>
              </a:rPr>
              <a:t>… and more</a:t>
            </a:r>
          </a:p>
        </p:txBody>
      </p:sp>
      <p:sp>
        <p:nvSpPr>
          <p:cNvPr id="4" name="Content Placeholder 2"/>
          <p:cNvSpPr txBox="1">
            <a:spLocks/>
          </p:cNvSpPr>
          <p:nvPr/>
        </p:nvSpPr>
        <p:spPr>
          <a:xfrm>
            <a:off x="4786488" y="1600200"/>
            <a:ext cx="3962401" cy="4862689"/>
          </a:xfrm>
          <a:prstGeom prst="rect">
            <a:avLst/>
          </a:prstGeom>
          <a:solidFill>
            <a:schemeClr val="tx1">
              <a:alpha val="0"/>
            </a:schemeClr>
          </a:solidFill>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dirty="0" smtClean="0">
                <a:solidFill>
                  <a:srgbClr val="FFFFFF"/>
                </a:solidFill>
              </a:rPr>
              <a:t>De facto governance</a:t>
            </a:r>
          </a:p>
          <a:p>
            <a:r>
              <a:rPr lang="en-US" dirty="0" smtClean="0">
                <a:solidFill>
                  <a:srgbClr val="FFFFFF"/>
                </a:solidFill>
              </a:rPr>
              <a:t>Multidisciplinary collaboration</a:t>
            </a:r>
          </a:p>
          <a:p>
            <a:r>
              <a:rPr lang="en-US" dirty="0" smtClean="0">
                <a:solidFill>
                  <a:srgbClr val="FFFFFF"/>
                </a:solidFill>
              </a:rPr>
              <a:t>Technology appraisal</a:t>
            </a:r>
          </a:p>
          <a:p>
            <a:r>
              <a:rPr lang="en-US" dirty="0" smtClean="0">
                <a:solidFill>
                  <a:srgbClr val="FFFFFF"/>
                </a:solidFill>
              </a:rPr>
              <a:t>Training and capacity-building</a:t>
            </a:r>
          </a:p>
          <a:p>
            <a:r>
              <a:rPr lang="en-US" dirty="0" smtClean="0">
                <a:solidFill>
                  <a:srgbClr val="FFFFFF"/>
                </a:solidFill>
              </a:rPr>
              <a:t>Institutional structures</a:t>
            </a:r>
          </a:p>
          <a:p>
            <a:r>
              <a:rPr lang="en-US" dirty="0">
                <a:solidFill>
                  <a:srgbClr val="FFFFFF"/>
                </a:solidFill>
              </a:rPr>
              <a:t>R</a:t>
            </a:r>
            <a:r>
              <a:rPr lang="en-US" dirty="0" smtClean="0">
                <a:solidFill>
                  <a:srgbClr val="FFFFFF"/>
                </a:solidFill>
              </a:rPr>
              <a:t>eward and recognition</a:t>
            </a:r>
          </a:p>
          <a:p>
            <a:r>
              <a:rPr lang="en-US" dirty="0">
                <a:solidFill>
                  <a:srgbClr val="FFFFFF"/>
                </a:solidFill>
              </a:rPr>
              <a:t>I</a:t>
            </a:r>
            <a:r>
              <a:rPr lang="en-US" dirty="0" smtClean="0">
                <a:solidFill>
                  <a:srgbClr val="FFFFFF"/>
                </a:solidFill>
              </a:rPr>
              <a:t>ntellectual property</a:t>
            </a:r>
          </a:p>
          <a:p>
            <a:r>
              <a:rPr lang="en-US" dirty="0" smtClean="0">
                <a:solidFill>
                  <a:srgbClr val="FFFFFF"/>
                </a:solidFill>
              </a:rPr>
              <a:t>Standards</a:t>
            </a:r>
          </a:p>
          <a:p>
            <a:r>
              <a:rPr lang="en-US" dirty="0" smtClean="0">
                <a:solidFill>
                  <a:srgbClr val="FFFFFF"/>
                </a:solidFill>
              </a:rPr>
              <a:t>Publication</a:t>
            </a:r>
          </a:p>
          <a:p>
            <a:r>
              <a:rPr lang="en-US" dirty="0">
                <a:solidFill>
                  <a:srgbClr val="FFFFFF"/>
                </a:solidFill>
              </a:rPr>
              <a:t>P</a:t>
            </a:r>
            <a:r>
              <a:rPr lang="en-US" dirty="0" smtClean="0">
                <a:solidFill>
                  <a:srgbClr val="FFFFFF"/>
                </a:solidFill>
              </a:rPr>
              <a:t>eer review</a:t>
            </a:r>
          </a:p>
          <a:p>
            <a:r>
              <a:rPr lang="en-US" dirty="0" smtClean="0">
                <a:solidFill>
                  <a:srgbClr val="FFFFFF"/>
                </a:solidFill>
              </a:rPr>
              <a:t>Political economy of science</a:t>
            </a:r>
          </a:p>
          <a:p>
            <a:r>
              <a:rPr lang="en-US" dirty="0" smtClean="0">
                <a:solidFill>
                  <a:srgbClr val="FFFFFF"/>
                </a:solidFill>
              </a:rPr>
              <a:t>… and more</a:t>
            </a:r>
          </a:p>
        </p:txBody>
      </p:sp>
    </p:spTree>
    <p:extLst>
      <p:ext uri="{BB962C8B-B14F-4D97-AF65-F5344CB8AC3E}">
        <p14:creationId xmlns:p14="http://schemas.microsoft.com/office/powerpoint/2010/main" val="242453945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0969282">
            <a:off x="2440766" y="437445"/>
            <a:ext cx="3757430" cy="5263444"/>
          </a:xfrm>
          <a:prstGeom prst="rect">
            <a:avLst/>
          </a:prstGeom>
        </p:spPr>
      </p:pic>
    </p:spTree>
    <p:extLst>
      <p:ext uri="{BB962C8B-B14F-4D97-AF65-F5344CB8AC3E}">
        <p14:creationId xmlns:p14="http://schemas.microsoft.com/office/powerpoint/2010/main" val="151368797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Rationales for a European framework/frameworks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Sharing ‘best practice’</a:t>
            </a:r>
          </a:p>
          <a:p>
            <a:r>
              <a:rPr lang="en-US" dirty="0" err="1" smtClean="0"/>
              <a:t>Harmonising</a:t>
            </a:r>
            <a:r>
              <a:rPr lang="en-US" dirty="0" smtClean="0"/>
              <a:t> regulation</a:t>
            </a:r>
          </a:p>
          <a:p>
            <a:r>
              <a:rPr lang="en-US" dirty="0" smtClean="0"/>
              <a:t>A new narrative for science in society</a:t>
            </a:r>
          </a:p>
          <a:p>
            <a:r>
              <a:rPr lang="en-US" dirty="0" smtClean="0"/>
              <a:t>A new narrative for “Science in Society”</a:t>
            </a:r>
          </a:p>
          <a:p>
            <a:r>
              <a:rPr lang="en-US" dirty="0" smtClean="0"/>
              <a:t>Europe as powerful governance actor</a:t>
            </a:r>
          </a:p>
          <a:p>
            <a:pPr lvl="1"/>
            <a:r>
              <a:rPr lang="en-US" dirty="0" smtClean="0"/>
              <a:t>Grand challenges</a:t>
            </a:r>
          </a:p>
          <a:p>
            <a:pPr lvl="1"/>
            <a:r>
              <a:rPr lang="en-US" dirty="0" smtClean="0"/>
              <a:t>Horizon 2020</a:t>
            </a:r>
          </a:p>
          <a:p>
            <a:r>
              <a:rPr lang="en-US" dirty="0" smtClean="0"/>
              <a:t>Anchoring innovation to European values</a:t>
            </a:r>
          </a:p>
          <a:p>
            <a:r>
              <a:rPr lang="en-US" dirty="0" smtClean="0"/>
              <a:t>Moving from application to iteration</a:t>
            </a:r>
          </a:p>
          <a:p>
            <a:endParaRPr lang="en-US" dirty="0"/>
          </a:p>
        </p:txBody>
      </p:sp>
    </p:spTree>
    <p:extLst>
      <p:ext uri="{BB962C8B-B14F-4D97-AF65-F5344CB8AC3E}">
        <p14:creationId xmlns:p14="http://schemas.microsoft.com/office/powerpoint/2010/main" val="24105533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484527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artisticBlur radius="29"/>
                    </a14:imgEffect>
                    <a14:imgEffect>
                      <a14:brightnessContrast bright="-48000" contrast="-50000"/>
                    </a14:imgEffect>
                  </a14:imgLayer>
                </a14:imgProps>
              </a:ext>
            </a:extLst>
          </a:blip>
          <a:stretch>
            <a:fillRect/>
          </a:stretch>
        </p:blipFill>
        <p:spPr>
          <a:xfrm>
            <a:off x="0" y="0"/>
            <a:ext cx="9144000" cy="6858000"/>
          </a:xfrm>
          <a:prstGeom prst="rect">
            <a:avLst/>
          </a:prstGeom>
        </p:spPr>
      </p:pic>
      <p:sp>
        <p:nvSpPr>
          <p:cNvPr id="3" name="Title 1"/>
          <p:cNvSpPr txBox="1">
            <a:spLocks/>
          </p:cNvSpPr>
          <p:nvPr/>
        </p:nvSpPr>
        <p:spPr>
          <a:xfrm>
            <a:off x="989802" y="5284723"/>
            <a:ext cx="7003319" cy="1143000"/>
          </a:xfrm>
          <a:prstGeom prst="rect">
            <a:avLst/>
          </a:prstGeom>
          <a:solidFill>
            <a:schemeClr val="bg2">
              <a:alpha val="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“The imaginary made real”</a:t>
            </a:r>
            <a:endParaRPr lang="en-US" dirty="0"/>
          </a:p>
        </p:txBody>
      </p:sp>
    </p:spTree>
    <p:extLst>
      <p:ext uri="{BB962C8B-B14F-4D97-AF65-F5344CB8AC3E}">
        <p14:creationId xmlns:p14="http://schemas.microsoft.com/office/powerpoint/2010/main" val="6883455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1855" y="0"/>
            <a:ext cx="4011045" cy="3809657"/>
          </a:xfrm>
          <a:prstGeom prst="rect">
            <a:avLst/>
          </a:prstGeom>
          <a:solidFill>
            <a:schemeClr val="bg2">
              <a:alpha val="54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Stratospheric Particle Injection for Climate Engineering (SPICE)</a:t>
            </a:r>
            <a:endParaRPr lang="en-US" sz="4000" dirty="0"/>
          </a:p>
        </p:txBody>
      </p:sp>
      <p:pic>
        <p:nvPicPr>
          <p:cNvPr id="154625" name="Content Placeholder 6"/>
          <p:cNvPicPr>
            <a:picLocks noGrp="1" noChangeAspect="1"/>
          </p:cNvPicPr>
          <p:nvPr>
            <p:ph idx="1"/>
          </p:nvPr>
        </p:nvPicPr>
        <p:blipFill>
          <a:blip r:embed="rId3" cstate="screen">
            <a:extLst>
              <a:ext uri="{28A0092B-C50C-407E-A947-70E740481C1C}">
                <a14:useLocalDpi xmlns:a14="http://schemas.microsoft.com/office/drawing/2010/main"/>
              </a:ext>
            </a:extLst>
          </a:blip>
          <a:srcRect l="-80536" r="-80536"/>
          <a:stretch>
            <a:fillRect/>
          </a:stretch>
        </p:blipFill>
        <p:spPr>
          <a:xfrm>
            <a:off x="-682833" y="0"/>
            <a:ext cx="14210392" cy="6858000"/>
          </a:xfrm>
        </p:spPr>
      </p:pic>
    </p:spTree>
    <p:extLst>
      <p:ext uri="{BB962C8B-B14F-4D97-AF65-F5344CB8AC3E}">
        <p14:creationId xmlns:p14="http://schemas.microsoft.com/office/powerpoint/2010/main" val="32751878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p:cNvPicPr>
            <a:picLocks noChangeAspect="1"/>
          </p:cNvPicPr>
          <p:nvPr/>
        </p:nvPicPr>
        <p:blipFill>
          <a:blip r:embed="rId3" cstate="screen">
            <a:extLst>
              <a:ext uri="{28A0092B-C50C-407E-A947-70E740481C1C}">
                <a14:useLocalDpi xmlns:a14="http://schemas.microsoft.com/office/drawing/2010/main"/>
              </a:ext>
            </a:extLst>
          </a:blip>
          <a:srcRect l="507" t="9866" r="-507" b="339"/>
          <a:stretch>
            <a:fillRect/>
          </a:stretch>
        </p:blipFill>
        <p:spPr bwMode="auto">
          <a:xfrm>
            <a:off x="-344160" y="0"/>
            <a:ext cx="10817281" cy="72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3480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958" t="1658" r="4196" b="4407"/>
          <a:stretch/>
        </p:blipFill>
        <p:spPr>
          <a:xfrm>
            <a:off x="-387887" y="0"/>
            <a:ext cx="10167845" cy="6858000"/>
          </a:xfrm>
          <a:prstGeom prst="rect">
            <a:avLst/>
          </a:prstGeom>
        </p:spPr>
      </p:pic>
    </p:spTree>
    <p:extLst>
      <p:ext uri="{BB962C8B-B14F-4D97-AF65-F5344CB8AC3E}">
        <p14:creationId xmlns:p14="http://schemas.microsoft.com/office/powerpoint/2010/main" val="12059993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5993" b="32790"/>
          <a:stretch/>
        </p:blipFill>
        <p:spPr>
          <a:xfrm>
            <a:off x="-1" y="1856070"/>
            <a:ext cx="9550061" cy="2552099"/>
          </a:xfrm>
          <a:prstGeom prst="rect">
            <a:avLst/>
          </a:prstGeom>
        </p:spPr>
      </p:pic>
    </p:spTree>
    <p:extLst>
      <p:ext uri="{BB962C8B-B14F-4D97-AF65-F5344CB8AC3E}">
        <p14:creationId xmlns:p14="http://schemas.microsoft.com/office/powerpoint/2010/main" val="27207683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457200"/>
            <a:ext cx="8382000" cy="5943600"/>
          </a:xfrm>
          <a:prstGeom prst="rect">
            <a:avLst/>
          </a:prstGeom>
        </p:spPr>
      </p:pic>
    </p:spTree>
    <p:extLst>
      <p:ext uri="{BB962C8B-B14F-4D97-AF65-F5344CB8AC3E}">
        <p14:creationId xmlns:p14="http://schemas.microsoft.com/office/powerpoint/2010/main" val="47583166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3639">
            <a:off x="2526880" y="705495"/>
            <a:ext cx="3886461" cy="5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27867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endParaRPr lang="en-US">
              <a:latin typeface="Calibri" charset="0"/>
            </a:endParaRPr>
          </a:p>
        </p:txBody>
      </p:sp>
      <p:sp>
        <p:nvSpPr>
          <p:cNvPr id="153602" name="Content Placeholder 2"/>
          <p:cNvSpPr>
            <a:spLocks noGrp="1"/>
          </p:cNvSpPr>
          <p:nvPr>
            <p:ph idx="1"/>
          </p:nvPr>
        </p:nvSpPr>
        <p:spPr/>
        <p:txBody>
          <a:bodyPr/>
          <a:lstStyle/>
          <a:p>
            <a:endParaRPr lang="en-US">
              <a:latin typeface="Calibri" charset="0"/>
            </a:endParaRPr>
          </a:p>
        </p:txBody>
      </p:sp>
      <p:pic>
        <p:nvPicPr>
          <p:cNvPr id="153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6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8204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Geopiracy.jpg"/>
          <p:cNvPicPr>
            <a:picLocks noChangeAspect="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1857375" y="0"/>
            <a:ext cx="5348288"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0332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16555" y="-1"/>
            <a:ext cx="13162644" cy="707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81841" y="1403946"/>
            <a:ext cx="4506907" cy="4405641"/>
          </a:xfrm>
          <a:prstGeom prst="ellipse">
            <a:avLst/>
          </a:prstGeom>
        </p:spPr>
      </p:pic>
    </p:spTree>
    <p:extLst>
      <p:ext uri="{BB962C8B-B14F-4D97-AF65-F5344CB8AC3E}">
        <p14:creationId xmlns:p14="http://schemas.microsoft.com/office/powerpoint/2010/main" val="24780138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8226" b="40370"/>
          <a:stretch/>
        </p:blipFill>
        <p:spPr>
          <a:xfrm>
            <a:off x="-850161" y="-495046"/>
            <a:ext cx="10451631" cy="7597878"/>
          </a:xfrm>
          <a:prstGeom prst="rect">
            <a:avLst/>
          </a:prstGeom>
        </p:spPr>
      </p:pic>
    </p:spTree>
    <p:extLst>
      <p:ext uri="{BB962C8B-B14F-4D97-AF65-F5344CB8AC3E}">
        <p14:creationId xmlns:p14="http://schemas.microsoft.com/office/powerpoint/2010/main" val="29079222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5-21 at 16.54.33.png"/>
          <p:cNvPicPr>
            <a:picLocks noChangeAspect="1"/>
          </p:cNvPicPr>
          <p:nvPr/>
        </p:nvPicPr>
        <p:blipFill>
          <a:blip r:embed="rId2">
            <a:alphaModFix amt="50000"/>
            <a:extLst>
              <a:ext uri="{BEBA8EAE-BF5A-486C-A8C5-ECC9F3942E4B}">
                <a14:imgProps xmlns:a14="http://schemas.microsoft.com/office/drawing/2010/main">
                  <a14:imgLayer r:embed="rId3">
                    <a14:imgEffect>
                      <a14:artisticBlur radius="22"/>
                    </a14:imgEffect>
                  </a14:imgLayer>
                </a14:imgProps>
              </a:ext>
              <a:ext uri="{28A0092B-C50C-407E-A947-70E740481C1C}">
                <a14:useLocalDpi xmlns:a14="http://schemas.microsoft.com/office/drawing/2010/main"/>
              </a:ext>
            </a:extLst>
          </a:blip>
          <a:stretch>
            <a:fillRect/>
          </a:stretch>
        </p:blipFill>
        <p:spPr>
          <a:xfrm>
            <a:off x="-1786132" y="0"/>
            <a:ext cx="13009320" cy="6858000"/>
          </a:xfrm>
          <a:prstGeom prst="rect">
            <a:avLst/>
          </a:prstGeom>
        </p:spPr>
      </p:pic>
      <p:pic>
        <p:nvPicPr>
          <p:cNvPr id="5" name="Picture 4" descr="Screen Shot 2012-05-21 at 19.54.45.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833555"/>
            <a:ext cx="9144000" cy="2560320"/>
          </a:xfrm>
          <a:prstGeom prst="rect">
            <a:avLst/>
          </a:prstGeom>
        </p:spPr>
      </p:pic>
    </p:spTree>
    <p:extLst>
      <p:ext uri="{BB962C8B-B14F-4D97-AF65-F5344CB8AC3E}">
        <p14:creationId xmlns:p14="http://schemas.microsoft.com/office/powerpoint/2010/main" val="166709312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SRM1.jpg"/>
          <p:cNvPicPr>
            <a:picLocks noChangeAspect="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303213" y="0"/>
            <a:ext cx="9483726"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27198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2580"/>
            <a:ext cx="10540722" cy="7030580"/>
          </a:xfrm>
          <a:prstGeom prst="rect">
            <a:avLst/>
          </a:prstGeom>
        </p:spPr>
      </p:pic>
      <p:sp>
        <p:nvSpPr>
          <p:cNvPr id="142337" name="Title 1"/>
          <p:cNvSpPr>
            <a:spLocks noGrp="1"/>
          </p:cNvSpPr>
          <p:nvPr>
            <p:ph type="title"/>
          </p:nvPr>
        </p:nvSpPr>
        <p:spPr/>
        <p:txBody>
          <a:bodyPr/>
          <a:lstStyle/>
          <a:p>
            <a:r>
              <a:rPr lang="en-US" dirty="0">
                <a:latin typeface="+mn-lt"/>
              </a:rPr>
              <a:t>A </a:t>
            </a:r>
            <a:r>
              <a:rPr lang="en-US" dirty="0" smtClean="0">
                <a:latin typeface="+mn-lt"/>
              </a:rPr>
              <a:t>Stage gate</a:t>
            </a:r>
            <a:endParaRPr lang="en-US" dirty="0">
              <a:latin typeface="+mn-lt"/>
            </a:endParaRPr>
          </a:p>
        </p:txBody>
      </p:sp>
      <p:sp>
        <p:nvSpPr>
          <p:cNvPr id="142340" name="Rounded Rectangle 2"/>
          <p:cNvSpPr>
            <a:spLocks noChangeArrowheads="1"/>
          </p:cNvSpPr>
          <p:nvPr/>
        </p:nvSpPr>
        <p:spPr bwMode="auto">
          <a:xfrm>
            <a:off x="4440238" y="2774950"/>
            <a:ext cx="588962" cy="261461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en-US"/>
          </a:p>
        </p:txBody>
      </p:sp>
    </p:spTree>
    <p:extLst>
      <p:ext uri="{BB962C8B-B14F-4D97-AF65-F5344CB8AC3E}">
        <p14:creationId xmlns:p14="http://schemas.microsoft.com/office/powerpoint/2010/main" val="178762170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72580"/>
            <a:ext cx="10540722" cy="7030580"/>
          </a:xfrm>
          <a:prstGeom prst="rect">
            <a:avLst/>
          </a:prstGeom>
        </p:spPr>
      </p:pic>
      <p:sp>
        <p:nvSpPr>
          <p:cNvPr id="142337" name="Title 1"/>
          <p:cNvSpPr>
            <a:spLocks noGrp="1"/>
          </p:cNvSpPr>
          <p:nvPr>
            <p:ph type="title"/>
          </p:nvPr>
        </p:nvSpPr>
        <p:spPr/>
        <p:txBody>
          <a:bodyPr/>
          <a:lstStyle/>
          <a:p>
            <a:r>
              <a:rPr lang="en-US" dirty="0">
                <a:latin typeface="+mn-lt"/>
              </a:rPr>
              <a:t>A </a:t>
            </a:r>
            <a:r>
              <a:rPr lang="en-US" dirty="0" smtClean="0">
                <a:latin typeface="+mn-lt"/>
              </a:rPr>
              <a:t>Stage gate</a:t>
            </a:r>
            <a:endParaRPr lang="en-US" dirty="0">
              <a:latin typeface="+mn-lt"/>
            </a:endParaRPr>
          </a:p>
        </p:txBody>
      </p:sp>
      <p:graphicFrame>
        <p:nvGraphicFramePr>
          <p:cNvPr id="142338" name="Object 3"/>
          <p:cNvGraphicFramePr>
            <a:graphicFrameLocks noChangeAspect="1"/>
          </p:cNvGraphicFramePr>
          <p:nvPr/>
        </p:nvGraphicFramePr>
        <p:xfrm>
          <a:off x="652463" y="2319338"/>
          <a:ext cx="8034337" cy="4049712"/>
        </p:xfrm>
        <a:graphic>
          <a:graphicData uri="http://schemas.openxmlformats.org/presentationml/2006/ole">
            <mc:AlternateContent xmlns:mc="http://schemas.openxmlformats.org/markup-compatibility/2006">
              <mc:Choice xmlns:v="urn:schemas-microsoft-com:vml" Requires="v">
                <p:oleObj spid="_x0000_s7225" name="Document" r:id="rId4" imgW="6248170" imgH="3149484" progId="Word.Document.12">
                  <p:embed/>
                </p:oleObj>
              </mc:Choice>
              <mc:Fallback>
                <p:oleObj name="Document" r:id="rId4" imgW="6248170" imgH="3149484"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463" y="2319338"/>
                        <a:ext cx="8034337"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2339" name="Rounded Rectangle 4"/>
          <p:cNvSpPr>
            <a:spLocks noChangeArrowheads="1"/>
          </p:cNvSpPr>
          <p:nvPr/>
        </p:nvSpPr>
        <p:spPr bwMode="auto">
          <a:xfrm>
            <a:off x="4572000" y="2841625"/>
            <a:ext cx="392113" cy="2676525"/>
          </a:xfrm>
          <a:prstGeom prst="roundRect">
            <a:avLst>
              <a:gd name="adj" fmla="val 16667"/>
            </a:avLst>
          </a:prstGeom>
          <a:solidFill>
            <a:schemeClr val="accent1">
              <a:alpha val="0"/>
            </a:schemeClr>
          </a:solidFill>
          <a:ln w="25400">
            <a:solidFill>
              <a:srgbClr val="FF0000"/>
            </a:solidFill>
            <a:round/>
            <a:headEnd/>
            <a:tailEnd/>
          </a:ln>
        </p:spPr>
        <p:txBody>
          <a:bodyPr lIns="0" tIns="0" rIns="0" bIns="0" anchor="ct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en-US"/>
          </a:p>
        </p:txBody>
      </p:sp>
      <p:sp>
        <p:nvSpPr>
          <p:cNvPr id="142340" name="Rounded Rectangle 2"/>
          <p:cNvSpPr>
            <a:spLocks noChangeArrowheads="1"/>
          </p:cNvSpPr>
          <p:nvPr/>
        </p:nvSpPr>
        <p:spPr bwMode="auto">
          <a:xfrm>
            <a:off x="4440238" y="2774950"/>
            <a:ext cx="588962" cy="261461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en-US"/>
          </a:p>
        </p:txBody>
      </p:sp>
      <p:cxnSp>
        <p:nvCxnSpPr>
          <p:cNvPr id="142341" name="Straight Arrow Connector 6"/>
          <p:cNvCxnSpPr>
            <a:cxnSpLocks noChangeShapeType="1"/>
            <a:stCxn id="142337" idx="2"/>
            <a:endCxn id="142339" idx="0"/>
          </p:cNvCxnSpPr>
          <p:nvPr/>
        </p:nvCxnSpPr>
        <p:spPr bwMode="auto">
          <a:xfrm>
            <a:off x="4567238" y="1411288"/>
            <a:ext cx="200025" cy="1430337"/>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1011175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r>
              <a:rPr lang="en-US" dirty="0" smtClean="0">
                <a:latin typeface="+mn-lt"/>
              </a:rPr>
              <a:t>Stage gate </a:t>
            </a:r>
            <a:r>
              <a:rPr lang="en-US" dirty="0">
                <a:latin typeface="+mn-lt"/>
              </a:rPr>
              <a:t>criteria</a:t>
            </a:r>
          </a:p>
        </p:txBody>
      </p:sp>
      <p:sp>
        <p:nvSpPr>
          <p:cNvPr id="3" name="Content Placeholder 2"/>
          <p:cNvSpPr>
            <a:spLocks noGrp="1"/>
          </p:cNvSpPr>
          <p:nvPr>
            <p:ph idx="1"/>
          </p:nvPr>
        </p:nvSpPr>
        <p:spPr/>
        <p:txBody>
          <a:bodyPr>
            <a:normAutofit lnSpcReduction="10000"/>
          </a:bodyPr>
          <a:lstStyle/>
          <a:p>
            <a:pPr marL="768350" indent="-673100">
              <a:buFontTx/>
              <a:buAutoNum type="arabicPeriod"/>
            </a:pPr>
            <a:r>
              <a:rPr lang="en-US" sz="3600" dirty="0">
                <a:latin typeface="Calibri" charset="0"/>
              </a:rPr>
              <a:t>Safety</a:t>
            </a:r>
          </a:p>
          <a:p>
            <a:pPr marL="768350" indent="-673100">
              <a:buFontTx/>
              <a:buAutoNum type="arabicPeriod"/>
            </a:pPr>
            <a:r>
              <a:rPr lang="en-US" sz="3600" dirty="0">
                <a:latin typeface="Calibri" charset="0"/>
              </a:rPr>
              <a:t>Compliance</a:t>
            </a:r>
          </a:p>
          <a:p>
            <a:pPr marL="768350" indent="-673100">
              <a:buFontTx/>
              <a:buAutoNum type="arabicPeriod"/>
            </a:pPr>
            <a:r>
              <a:rPr lang="en-US" sz="3600" dirty="0">
                <a:latin typeface="Calibri" charset="0"/>
              </a:rPr>
              <a:t>Framing and </a:t>
            </a:r>
            <a:r>
              <a:rPr lang="en-US" sz="3600" dirty="0" smtClean="0">
                <a:latin typeface="Calibri" charset="0"/>
              </a:rPr>
              <a:t>Communication (</a:t>
            </a:r>
            <a:r>
              <a:rPr lang="en-US" sz="3600" i="1" dirty="0" smtClean="0">
                <a:latin typeface="Calibri" charset="0"/>
              </a:rPr>
              <a:t>reflexive</a:t>
            </a:r>
            <a:r>
              <a:rPr lang="en-US" sz="3600" dirty="0" smtClean="0">
                <a:latin typeface="Calibri" charset="0"/>
              </a:rPr>
              <a:t>)</a:t>
            </a:r>
            <a:endParaRPr lang="en-US" sz="3600" dirty="0">
              <a:latin typeface="Calibri" charset="0"/>
            </a:endParaRPr>
          </a:p>
          <a:p>
            <a:pPr marL="768350" indent="-673100">
              <a:buFontTx/>
              <a:buAutoNum type="arabicPeriod"/>
            </a:pPr>
            <a:r>
              <a:rPr lang="en-US" sz="3600" dirty="0">
                <a:latin typeface="Calibri" charset="0"/>
              </a:rPr>
              <a:t>Imagination of applications and </a:t>
            </a:r>
            <a:r>
              <a:rPr lang="en-US" sz="3600" dirty="0" smtClean="0">
                <a:latin typeface="Calibri" charset="0"/>
              </a:rPr>
              <a:t>implications (</a:t>
            </a:r>
            <a:r>
              <a:rPr lang="en-US" sz="3600" i="1" dirty="0" smtClean="0">
                <a:latin typeface="Calibri" charset="0"/>
              </a:rPr>
              <a:t>anticipatory, reflexive</a:t>
            </a:r>
            <a:r>
              <a:rPr lang="en-US" sz="3600" dirty="0" smtClean="0">
                <a:latin typeface="Calibri" charset="0"/>
              </a:rPr>
              <a:t>)</a:t>
            </a:r>
            <a:endParaRPr lang="en-US" sz="3600" dirty="0">
              <a:latin typeface="Calibri" charset="0"/>
            </a:endParaRPr>
          </a:p>
          <a:p>
            <a:pPr marL="768350" indent="-673100">
              <a:buFontTx/>
              <a:buAutoNum type="arabicPeriod"/>
            </a:pPr>
            <a:r>
              <a:rPr lang="en-US" sz="3600" dirty="0">
                <a:latin typeface="Calibri" charset="0"/>
              </a:rPr>
              <a:t>Hearing public and stakeholder </a:t>
            </a:r>
            <a:r>
              <a:rPr lang="en-US" sz="3600" dirty="0" smtClean="0">
                <a:latin typeface="Calibri" charset="0"/>
              </a:rPr>
              <a:t>views (</a:t>
            </a:r>
            <a:r>
              <a:rPr lang="en-US" sz="3600" i="1" dirty="0" smtClean="0">
                <a:latin typeface="Calibri" charset="0"/>
              </a:rPr>
              <a:t>inclusive</a:t>
            </a:r>
            <a:r>
              <a:rPr lang="en-US" sz="3600" dirty="0" smtClean="0">
                <a:latin typeface="Calibri" charset="0"/>
              </a:rPr>
              <a:t>)</a:t>
            </a:r>
            <a:endParaRPr lang="en-US" sz="3600" dirty="0">
              <a:latin typeface="Calibri" charset="0"/>
            </a:endParaRPr>
          </a:p>
          <a:p>
            <a:pPr marL="768350" indent="-673100"/>
            <a:endParaRPr lang="en-US" dirty="0">
              <a:latin typeface="Calibri" charset="0"/>
            </a:endParaRPr>
          </a:p>
          <a:p>
            <a:pPr marL="768350" indent="-673100"/>
            <a:endParaRPr lang="en-US" dirty="0">
              <a:latin typeface="Calibri" charset="0"/>
            </a:endParaRPr>
          </a:p>
        </p:txBody>
      </p:sp>
    </p:spTree>
    <p:extLst>
      <p:ext uri="{BB962C8B-B14F-4D97-AF65-F5344CB8AC3E}">
        <p14:creationId xmlns:p14="http://schemas.microsoft.com/office/powerpoint/2010/main" val="58667787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p:cNvPicPr>
            <a:picLocks noChangeAspect="1"/>
          </p:cNvPicPr>
          <p:nvPr/>
        </p:nvPicPr>
        <p:blipFill>
          <a:blip r:embed="rId3" cstate="screen">
            <a:extLst>
              <a:ext uri="{28A0092B-C50C-407E-A947-70E740481C1C}">
                <a14:useLocalDpi xmlns:a14="http://schemas.microsoft.com/office/drawing/2010/main"/>
              </a:ext>
            </a:extLst>
          </a:blip>
          <a:srcRect l="507" t="9866" r="-507" b="339"/>
          <a:stretch>
            <a:fillRect/>
          </a:stretch>
        </p:blipFill>
        <p:spPr bwMode="auto">
          <a:xfrm>
            <a:off x="-344160" y="0"/>
            <a:ext cx="10817281" cy="72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8739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p:cNvPicPr>
            <a:picLocks noChangeAspect="1"/>
          </p:cNvPicPr>
          <p:nvPr/>
        </p:nvPicPr>
        <p:blipFill>
          <a:blip r:embed="rId3" cstate="screen">
            <a:extLst>
              <a:ext uri="{28A0092B-C50C-407E-A947-70E740481C1C}">
                <a14:useLocalDpi xmlns:a14="http://schemas.microsoft.com/office/drawing/2010/main"/>
              </a:ext>
            </a:extLst>
          </a:blip>
          <a:srcRect l="507" t="9866" r="-507" b="339"/>
          <a:stretch>
            <a:fillRect/>
          </a:stretch>
        </p:blipFill>
        <p:spPr bwMode="auto">
          <a:xfrm>
            <a:off x="-344160" y="0"/>
            <a:ext cx="10817281" cy="72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3600" y="0"/>
            <a:ext cx="4874140" cy="6858000"/>
          </a:xfrm>
          <a:prstGeom prst="rect">
            <a:avLst/>
          </a:prstGeom>
          <a:scene3d>
            <a:camera prst="orthographicFront">
              <a:rot lat="0" lon="0" rev="1920000"/>
            </a:camera>
            <a:lightRig rig="threePt" dir="t"/>
          </a:scene3d>
        </p:spPr>
      </p:pic>
    </p:spTree>
    <p:extLst>
      <p:ext uri="{BB962C8B-B14F-4D97-AF65-F5344CB8AC3E}">
        <p14:creationId xmlns:p14="http://schemas.microsoft.com/office/powerpoint/2010/main" val="157931041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2-05-21 at 11.42.4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9434888"/>
          </a:xfrm>
          <a:prstGeom prst="rect">
            <a:avLst/>
          </a:prstGeom>
        </p:spPr>
      </p:pic>
    </p:spTree>
    <p:extLst>
      <p:ext uri="{BB962C8B-B14F-4D97-AF65-F5344CB8AC3E}">
        <p14:creationId xmlns:p14="http://schemas.microsoft.com/office/powerpoint/2010/main" val="35606343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165658" y="-140627"/>
            <a:ext cx="9309657" cy="7369584"/>
          </a:xfrm>
          <a:prstGeom prst="rect">
            <a:avLst/>
          </a:prstGeom>
        </p:spPr>
      </p:pic>
    </p:spTree>
    <p:extLst>
      <p:ext uri="{BB962C8B-B14F-4D97-AF65-F5344CB8AC3E}">
        <p14:creationId xmlns:p14="http://schemas.microsoft.com/office/powerpoint/2010/main" val="288675185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descr="Screen Shot 2012-05-21 at 11.33.5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658" y="-139540"/>
            <a:ext cx="9309658" cy="8101192"/>
          </a:xfrm>
          <a:prstGeom prst="rect">
            <a:avLst/>
          </a:prstGeom>
        </p:spPr>
      </p:pic>
    </p:spTree>
    <p:extLst>
      <p:ext uri="{BB962C8B-B14F-4D97-AF65-F5344CB8AC3E}">
        <p14:creationId xmlns:p14="http://schemas.microsoft.com/office/powerpoint/2010/main" val="38209888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0297086" cy="6858000"/>
          </a:xfrm>
          <a:prstGeom prst="rect">
            <a:avLst/>
          </a:prstGeom>
        </p:spPr>
      </p:pic>
    </p:spTree>
    <p:extLst>
      <p:ext uri="{BB962C8B-B14F-4D97-AF65-F5344CB8AC3E}">
        <p14:creationId xmlns:p14="http://schemas.microsoft.com/office/powerpoint/2010/main" val="345165946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2-05-21 at 11.34.5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11396654"/>
          </a:xfrm>
          <a:prstGeom prst="rect">
            <a:avLst/>
          </a:prstGeom>
        </p:spPr>
      </p:pic>
    </p:spTree>
    <p:extLst>
      <p:ext uri="{BB962C8B-B14F-4D97-AF65-F5344CB8AC3E}">
        <p14:creationId xmlns:p14="http://schemas.microsoft.com/office/powerpoint/2010/main" val="168947026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01700" y="317500"/>
            <a:ext cx="7327900" cy="2070100"/>
          </a:xfrm>
          <a:prstGeom prst="rect">
            <a:avLst/>
          </a:prstGeom>
        </p:spPr>
      </p:pic>
      <p:pic>
        <p:nvPicPr>
          <p:cNvPr id="3" name="Picture 2"/>
          <p:cNvPicPr>
            <a:picLocks noChangeAspect="1"/>
          </p:cNvPicPr>
          <p:nvPr/>
        </p:nvPicPr>
        <p:blipFill>
          <a:blip r:embed="rId4"/>
          <a:stretch>
            <a:fillRect/>
          </a:stretch>
        </p:blipFill>
        <p:spPr>
          <a:xfrm>
            <a:off x="605276" y="3296872"/>
            <a:ext cx="7807146" cy="2799319"/>
          </a:xfrm>
          <a:prstGeom prst="rect">
            <a:avLst/>
          </a:prstGeom>
        </p:spPr>
      </p:pic>
    </p:spTree>
    <p:extLst>
      <p:ext uri="{BB962C8B-B14F-4D97-AF65-F5344CB8AC3E}">
        <p14:creationId xmlns:p14="http://schemas.microsoft.com/office/powerpoint/2010/main" val="412309310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4082537" cy="2942742"/>
          </a:xfrm>
          <a:prstGeom prst="rect">
            <a:avLst/>
          </a:prstGeom>
        </p:spPr>
      </p:pic>
      <p:pic>
        <p:nvPicPr>
          <p:cNvPr id="5" name="Picture 4"/>
          <p:cNvPicPr>
            <a:picLocks noChangeAspect="1"/>
          </p:cNvPicPr>
          <p:nvPr/>
        </p:nvPicPr>
        <p:blipFill>
          <a:blip r:embed="rId4"/>
          <a:stretch>
            <a:fillRect/>
          </a:stretch>
        </p:blipFill>
        <p:spPr>
          <a:xfrm>
            <a:off x="4226605" y="0"/>
            <a:ext cx="4268703" cy="2317913"/>
          </a:xfrm>
          <a:prstGeom prst="rect">
            <a:avLst/>
          </a:prstGeom>
        </p:spPr>
      </p:pic>
      <p:pic>
        <p:nvPicPr>
          <p:cNvPr id="2" name="Picture 1"/>
          <p:cNvPicPr>
            <a:picLocks noChangeAspect="1"/>
          </p:cNvPicPr>
          <p:nvPr/>
        </p:nvPicPr>
        <p:blipFill>
          <a:blip r:embed="rId5"/>
          <a:stretch>
            <a:fillRect/>
          </a:stretch>
        </p:blipFill>
        <p:spPr>
          <a:xfrm>
            <a:off x="596899" y="2942743"/>
            <a:ext cx="8097715" cy="3544660"/>
          </a:xfrm>
          <a:prstGeom prst="rect">
            <a:avLst/>
          </a:prstGeom>
        </p:spPr>
      </p:pic>
    </p:spTree>
    <p:extLst>
      <p:ext uri="{BB962C8B-B14F-4D97-AF65-F5344CB8AC3E}">
        <p14:creationId xmlns:p14="http://schemas.microsoft.com/office/powerpoint/2010/main" val="32403824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664" y="685296"/>
            <a:ext cx="9212664" cy="4291714"/>
          </a:xfrm>
          <a:prstGeom prst="rect">
            <a:avLst/>
          </a:prstGeom>
        </p:spPr>
      </p:pic>
    </p:spTree>
    <p:extLst>
      <p:ext uri="{BB962C8B-B14F-4D97-AF65-F5344CB8AC3E}">
        <p14:creationId xmlns:p14="http://schemas.microsoft.com/office/powerpoint/2010/main" val="40652932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descr="g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264" y="-2803715"/>
            <a:ext cx="9619048" cy="1045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1765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16551" y="-106577"/>
            <a:ext cx="10660551" cy="7466827"/>
          </a:xfrm>
          <a:prstGeom prst="rect">
            <a:avLst/>
          </a:prstGeom>
        </p:spPr>
      </p:pic>
    </p:spTree>
    <p:extLst>
      <p:ext uri="{BB962C8B-B14F-4D97-AF65-F5344CB8AC3E}">
        <p14:creationId xmlns:p14="http://schemas.microsoft.com/office/powerpoint/2010/main" val="15639402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a:xfrm>
            <a:off x="457200" y="274638"/>
            <a:ext cx="8226425" cy="1139825"/>
          </a:xfrm>
        </p:spPr>
        <p:txBody>
          <a:bodyPr/>
          <a:lstStyle/>
          <a:p>
            <a:r>
              <a:rPr lang="en-GB">
                <a:latin typeface="Courier New" charset="0"/>
              </a:rPr>
              <a:t>Synthetic biology</a:t>
            </a:r>
          </a:p>
        </p:txBody>
      </p:sp>
      <p:pic>
        <p:nvPicPr>
          <p:cNvPr id="1239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33495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11200" y="901700"/>
            <a:ext cx="7708900" cy="5054600"/>
          </a:xfrm>
          <a:prstGeom prst="rect">
            <a:avLst/>
          </a:prstGeom>
        </p:spPr>
      </p:pic>
    </p:spTree>
    <p:extLst>
      <p:ext uri="{BB962C8B-B14F-4D97-AF65-F5344CB8AC3E}">
        <p14:creationId xmlns:p14="http://schemas.microsoft.com/office/powerpoint/2010/main" val="426622769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creen Shot 2012-12-04 at 14.32.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75715" cy="6467038"/>
          </a:xfrm>
          <a:prstGeom prst="rect">
            <a:avLst/>
          </a:prstGeom>
        </p:spPr>
      </p:pic>
    </p:spTree>
    <p:extLst>
      <p:ext uri="{BB962C8B-B14F-4D97-AF65-F5344CB8AC3E}">
        <p14:creationId xmlns:p14="http://schemas.microsoft.com/office/powerpoint/2010/main" val="323780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15251</TotalTime>
  <Words>992</Words>
  <Application>Microsoft Macintosh PowerPoint</Application>
  <PresentationFormat>On-screen Show (4:3)</PresentationFormat>
  <Paragraphs>284</Paragraphs>
  <Slides>43</Slides>
  <Notes>30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46" baseType="lpstr">
      <vt:lpstr> Black </vt:lpstr>
      <vt:lpstr>2_ Black </vt:lpstr>
      <vt:lpstr>Document</vt:lpstr>
      <vt:lpstr>Frameworks for Responsible Innovation  j.stilgoe@ucl.ac.uk     @jackstilgoe   with acknowledgements to Richard Owen and Phil Macnaghten </vt:lpstr>
      <vt:lpstr>PowerPoint Presentation</vt:lpstr>
      <vt:lpstr>PowerPoint Presentation</vt:lpstr>
      <vt:lpstr>PowerPoint Presentation</vt:lpstr>
      <vt:lpstr>PowerPoint Presentation</vt:lpstr>
      <vt:lpstr>PowerPoint Presentation</vt:lpstr>
      <vt:lpstr>Synthetic biology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Rationales for a European framework/frameworks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Stage gate</vt:lpstr>
      <vt:lpstr>A Stage gate</vt:lpstr>
      <vt:lpstr>Stage gate criteria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framework for responsible innovation</dc:title>
  <dc:creator>Jack Stilgoe</dc:creator>
  <cp:lastModifiedBy>Jack Stilgoe</cp:lastModifiedBy>
  <cp:revision>118</cp:revision>
  <cp:lastPrinted>2012-11-20T11:03:11Z</cp:lastPrinted>
  <dcterms:created xsi:type="dcterms:W3CDTF">2012-01-20T14:53:24Z</dcterms:created>
  <dcterms:modified xsi:type="dcterms:W3CDTF">2013-04-23T15:09:43Z</dcterms:modified>
</cp:coreProperties>
</file>