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9" r:id="rId3"/>
    <p:sldId id="289" r:id="rId4"/>
    <p:sldId id="288" r:id="rId5"/>
    <p:sldId id="316" r:id="rId6"/>
    <p:sldId id="297" r:id="rId7"/>
    <p:sldId id="290" r:id="rId8"/>
    <p:sldId id="317" r:id="rId9"/>
    <p:sldId id="307" r:id="rId10"/>
    <p:sldId id="308" r:id="rId11"/>
    <p:sldId id="313" r:id="rId12"/>
    <p:sldId id="314" r:id="rId13"/>
    <p:sldId id="315" r:id="rId14"/>
    <p:sldId id="293" r:id="rId15"/>
    <p:sldId id="309" r:id="rId16"/>
    <p:sldId id="310" r:id="rId17"/>
    <p:sldId id="311" r:id="rId18"/>
    <p:sldId id="301" r:id="rId19"/>
    <p:sldId id="312" r:id="rId20"/>
    <p:sldId id="302" r:id="rId21"/>
    <p:sldId id="303" r:id="rId22"/>
    <p:sldId id="304" r:id="rId23"/>
    <p:sldId id="305" r:id="rId24"/>
    <p:sldId id="306" r:id="rId25"/>
    <p:sldId id="273" r:id="rId26"/>
    <p:sldId id="269" r:id="rId27"/>
    <p:sldId id="270" r:id="rId28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50AAE6"/>
    <a:srgbClr val="5A6EB4"/>
    <a:srgbClr val="A00078"/>
    <a:srgbClr val="A01E28"/>
    <a:srgbClr val="A08232"/>
    <a:srgbClr val="DCA01E"/>
    <a:srgbClr val="FA8214"/>
    <a:srgbClr val="82BE3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1209" autoAdjust="0"/>
  </p:normalViewPr>
  <p:slideViewPr>
    <p:cSldViewPr snapToGrid="0">
      <p:cViewPr varScale="1">
        <p:scale>
          <a:sx n="70" d="100"/>
          <a:sy n="70" d="100"/>
        </p:scale>
        <p:origin x="-11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theme" Target="../theme/theme3.xml"/><Relationship Id="rId4" Type="http://schemas.openxmlformats.org/officeDocument/2006/relationships/image" Target="../media/image8.png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628574" y="508396"/>
            <a:ext cx="2734805" cy="30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>
              <a:defRPr/>
            </a:pPr>
            <a:r>
              <a:rPr lang="de-DE"/>
              <a:t>Prof. Dr. Max Mustermann | Musterfakultät</a:t>
            </a:r>
          </a:p>
        </p:txBody>
      </p:sp>
      <p:pic>
        <p:nvPicPr>
          <p:cNvPr id="9219" name="Picture 6" descr="KITlogo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444" y="117189"/>
            <a:ext cx="1071578" cy="70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536577" y="9263140"/>
            <a:ext cx="2569584" cy="36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r>
              <a:rPr lang="de-DE" sz="800"/>
              <a:t>KIT – die Kooperation von </a:t>
            </a:r>
          </a:p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r>
              <a:rPr lang="de-DE" sz="800"/>
              <a:t>Forschungszentrum Karlsruhe GmbH</a:t>
            </a:r>
          </a:p>
          <a:p>
            <a:pPr>
              <a:lnSpc>
                <a:spcPct val="65000"/>
              </a:lnSpc>
              <a:spcBef>
                <a:spcPct val="50000"/>
              </a:spcBef>
              <a:defRPr/>
            </a:pPr>
            <a:r>
              <a:rPr lang="de-DE" sz="800"/>
              <a:t>und Universität Karlsruhe (TH)</a:t>
            </a:r>
          </a:p>
        </p:txBody>
      </p:sp>
      <p:pic>
        <p:nvPicPr>
          <p:cNvPr id="9221" name="Picture 9" descr="fzk_s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2839" y="9220055"/>
            <a:ext cx="1142387" cy="313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0" descr="Wortbildmarke_schwar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9227" y="9220055"/>
            <a:ext cx="1280858" cy="227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de-DE"/>
              <a:t>Prof. Dr. Max Mustermann | Musterfakultät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AA2F2F6-C954-462A-BDEB-5F5AF95C64B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II_rahmen_neu_tit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5"/>
            <a:ext cx="9144000" cy="687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396875" y="6475413"/>
            <a:ext cx="36703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de-DE" sz="800"/>
              <a:t>KIT – Universität des Landes Baden-Württemberg und</a:t>
            </a:r>
          </a:p>
          <a:p>
            <a:pPr>
              <a:defRPr/>
            </a:pPr>
            <a:r>
              <a:rPr lang="de-DE" sz="800"/>
              <a:t>nationales Großforschungszentrum in der Helmholtz-Gemeinschaft</a:t>
            </a:r>
          </a:p>
        </p:txBody>
      </p:sp>
      <p:sp>
        <p:nvSpPr>
          <p:cNvPr id="7" name="Text Box 21"/>
          <p:cNvSpPr txBox="1">
            <a:spLocks noChangeArrowheads="1"/>
          </p:cNvSpPr>
          <p:nvPr/>
        </p:nvSpPr>
        <p:spPr bwMode="auto">
          <a:xfrm>
            <a:off x="385763" y="3367088"/>
            <a:ext cx="4537075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de-DE" sz="1000" dirty="0" smtClean="0">
                <a:solidFill>
                  <a:schemeClr val="bg1"/>
                </a:solidFill>
              </a:rPr>
              <a:t>Institut</a:t>
            </a:r>
            <a:r>
              <a:rPr lang="de-DE" sz="1000" baseline="0" dirty="0" smtClean="0">
                <a:solidFill>
                  <a:schemeClr val="bg1"/>
                </a:solidFill>
              </a:rPr>
              <a:t> für Technikfolgenabschätzung und Systemanalyse (ITAS)</a:t>
            </a:r>
            <a:endParaRPr lang="de-DE" sz="1000" dirty="0">
              <a:solidFill>
                <a:schemeClr val="bg1"/>
              </a:solidFill>
            </a:endParaRPr>
          </a:p>
        </p:txBody>
      </p: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318375" y="6497638"/>
            <a:ext cx="172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defRPr/>
            </a:pPr>
            <a:r>
              <a:rPr lang="de-DE" sz="1600" b="1">
                <a:solidFill>
                  <a:schemeClr val="bg1"/>
                </a:solidFill>
              </a:rPr>
              <a:t>www.kit.edu</a:t>
            </a:r>
          </a:p>
        </p:txBody>
      </p:sp>
      <p:pic>
        <p:nvPicPr>
          <p:cNvPr id="9" name="Picture 11" descr="KIT-Logo-rgb_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33375"/>
            <a:ext cx="1619250" cy="74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95288" y="1268413"/>
            <a:ext cx="8389937" cy="649287"/>
          </a:xfrm>
        </p:spPr>
        <p:txBody>
          <a:bodyPr/>
          <a:lstStyle>
            <a:lvl1pPr>
              <a:lnSpc>
                <a:spcPct val="90000"/>
              </a:lnSpc>
              <a:defRPr sz="26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96875" y="2232025"/>
            <a:ext cx="8370888" cy="620713"/>
          </a:xfrm>
        </p:spPr>
        <p:txBody>
          <a:bodyPr/>
          <a:lstStyle>
            <a:lvl1pPr marL="0" indent="0">
              <a:spcBef>
                <a:spcPct val="0"/>
              </a:spcBef>
              <a:buFontTx/>
              <a:buNone/>
              <a:defRPr sz="1800" b="1">
                <a:solidFill>
                  <a:srgbClr val="000000"/>
                </a:solidFill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pic>
        <p:nvPicPr>
          <p:cNvPr id="1026" name="Picture 2"/>
          <p:cNvPicPr preferRelativeResize="0">
            <a:picLocks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80716"/>
            <a:ext cx="9046112" cy="269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59563" y="333375"/>
            <a:ext cx="2089150" cy="57594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0525" y="333375"/>
            <a:ext cx="6116638" cy="57594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2113" y="1198563"/>
            <a:ext cx="4102100" cy="4894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198563"/>
            <a:ext cx="4102100" cy="4894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  <a:alpha val="84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II_rahmen_neu_folg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0525" y="333375"/>
            <a:ext cx="69119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Folientitel durch klicken hinzufügen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2113" y="1198563"/>
            <a:ext cx="8356600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Karlsruhe Institute of Technology (KIT).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90688" y="6454775"/>
            <a:ext cx="4176712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900" smtClean="0"/>
            </a:lvl1pPr>
          </a:lstStyle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 dirty="0"/>
          </a:p>
        </p:txBody>
      </p:sp>
      <p:sp>
        <p:nvSpPr>
          <p:cNvPr id="1034" name="Text Box 10"/>
          <p:cNvSpPr txBox="1">
            <a:spLocks noChangeArrowheads="1"/>
          </p:cNvSpPr>
          <p:nvPr/>
        </p:nvSpPr>
        <p:spPr bwMode="auto">
          <a:xfrm>
            <a:off x="5429256" y="6453188"/>
            <a:ext cx="3319457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>
              <a:spcBef>
                <a:spcPct val="50000"/>
              </a:spcBef>
              <a:defRPr/>
            </a:pPr>
            <a:r>
              <a:rPr lang="de-DE" sz="900" dirty="0" smtClean="0"/>
              <a:t>Institut</a:t>
            </a:r>
            <a:r>
              <a:rPr lang="de-DE" sz="900" baseline="0" dirty="0" smtClean="0"/>
              <a:t> für Technikfolgenabschätzung und Systemanalyse</a:t>
            </a: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250825" y="6453188"/>
            <a:ext cx="3254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Bef>
                <a:spcPct val="50000"/>
              </a:spcBef>
              <a:defRPr/>
            </a:pPr>
            <a:fld id="{7C8BF5DD-6159-49A3-A808-EA6570880FE9}" type="slidenum">
              <a:rPr lang="de-DE" sz="900" b="1"/>
              <a:pPr>
                <a:spcBef>
                  <a:spcPct val="50000"/>
                </a:spcBef>
                <a:defRPr/>
              </a:pPr>
              <a:t>‹Nr.›</a:t>
            </a:fld>
            <a:endParaRPr lang="de-DE" sz="900" b="1"/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755650" y="6453188"/>
            <a:ext cx="8143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spcBef>
                <a:spcPct val="50000"/>
              </a:spcBef>
              <a:defRPr/>
            </a:pPr>
            <a:endParaRPr lang="de-DE" sz="900" dirty="0"/>
          </a:p>
        </p:txBody>
      </p:sp>
      <p:pic>
        <p:nvPicPr>
          <p:cNvPr id="1033" name="Picture 13" descr="KIT-Logo-rgb_de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67625" y="333375"/>
            <a:ext cx="10763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70000"/>
        <a:buBlip>
          <a:blip r:embed="rId15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5"/>
        </a:buBlip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5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5"/>
        </a:buBlip>
        <a:defRPr sz="16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5"/>
        </a:buBlip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5"/>
        </a:buBlip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5"/>
        </a:buBlip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5"/>
        </a:buBlip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60000"/>
        <a:buBlip>
          <a:blip r:embed="rId15"/>
        </a:buBlip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1621473"/>
            <a:ext cx="8389937" cy="649287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de-DE" dirty="0" smtClean="0"/>
              <a:t/>
            </a:r>
            <a:br>
              <a:rPr lang="de-DE" dirty="0" smtClean="0"/>
            </a:br>
            <a:r>
              <a:rPr lang="de-DE" sz="2400" dirty="0" err="1" smtClean="0"/>
              <a:t>The</a:t>
            </a:r>
            <a:r>
              <a:rPr lang="de-DE" sz="2400" dirty="0" smtClean="0"/>
              <a:t> EEE </a:t>
            </a:r>
            <a:r>
              <a:rPr lang="de-DE" sz="2400" dirty="0" err="1" smtClean="0"/>
              <a:t>concept</a:t>
            </a:r>
            <a:r>
              <a:rPr lang="de-DE" sz="2400" dirty="0" smtClean="0"/>
              <a:t> of </a:t>
            </a:r>
            <a:r>
              <a:rPr lang="de-DE" sz="2400" dirty="0" err="1" smtClean="0"/>
              <a:t>responsibility</a:t>
            </a:r>
            <a:r>
              <a:rPr lang="de-DE" sz="2400" dirty="0" smtClean="0"/>
              <a:t> – </a:t>
            </a:r>
            <a:r>
              <a:rPr lang="de-DE" sz="2400" dirty="0" err="1" smtClean="0"/>
              <a:t>ethical</a:t>
            </a:r>
            <a:r>
              <a:rPr lang="de-DE" sz="2400" dirty="0" smtClean="0"/>
              <a:t>, </a:t>
            </a:r>
            <a:r>
              <a:rPr lang="de-DE" sz="2400" dirty="0" err="1" smtClean="0"/>
              <a:t>empirical</a:t>
            </a:r>
            <a:r>
              <a:rPr lang="de-DE" sz="2400" dirty="0" smtClean="0"/>
              <a:t> and </a:t>
            </a:r>
            <a:r>
              <a:rPr lang="de-DE" sz="2400" dirty="0" err="1" smtClean="0"/>
              <a:t>epistemological</a:t>
            </a:r>
            <a:r>
              <a:rPr lang="de-DE" sz="2400" dirty="0" smtClean="0"/>
              <a:t> </a:t>
            </a:r>
            <a:r>
              <a:rPr lang="de-DE" sz="2400" dirty="0" err="1" smtClean="0"/>
              <a:t>constituents</a:t>
            </a:r>
            <a:endParaRPr lang="de-DE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165" y="2589530"/>
            <a:ext cx="8370888" cy="620713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de-DE" sz="1600" b="0" i="1" dirty="0" smtClean="0"/>
              <a:t>Armin Grunwald</a:t>
            </a:r>
          </a:p>
          <a:p>
            <a:pPr algn="ctr">
              <a:lnSpc>
                <a:spcPct val="80000"/>
              </a:lnSpc>
            </a:pPr>
            <a:endParaRPr lang="de-DE" sz="1600" b="0" dirty="0" smtClean="0"/>
          </a:p>
          <a:p>
            <a:pPr algn="ctr">
              <a:lnSpc>
                <a:spcPct val="50000"/>
              </a:lnSpc>
            </a:pPr>
            <a:r>
              <a:rPr lang="de-DE" sz="1600" b="0" dirty="0" smtClean="0"/>
              <a:t>Paris, 23.4.2013</a:t>
            </a:r>
          </a:p>
          <a:p>
            <a:pPr eaLnBrk="1" hangingPunct="1"/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2113" y="571500"/>
            <a:ext cx="8356600" cy="5521325"/>
          </a:xfrm>
        </p:spPr>
        <p:txBody>
          <a:bodyPr/>
          <a:lstStyle/>
          <a:p>
            <a:pPr>
              <a:buNone/>
            </a:pPr>
            <a:r>
              <a:rPr lang="en-GB" sz="2200" dirty="0" smtClean="0"/>
              <a:t>Proposal: a  </a:t>
            </a:r>
            <a:r>
              <a:rPr lang="en-GB" sz="2200" b="1" dirty="0" smtClean="0"/>
              <a:t>five -place reconstruction</a:t>
            </a:r>
            <a:endParaRPr lang="de-DE" sz="2200" dirty="0" smtClean="0"/>
          </a:p>
          <a:p>
            <a:pPr lvl="0">
              <a:spcBef>
                <a:spcPts val="1800"/>
              </a:spcBef>
            </a:pPr>
            <a:r>
              <a:rPr lang="en-GB" sz="2200" i="1" dirty="0" smtClean="0"/>
              <a:t>someone</a:t>
            </a:r>
            <a:r>
              <a:rPr lang="en-GB" sz="2200" dirty="0" smtClean="0"/>
              <a:t> (an actor, e.g. a synthetic biologist) assumes responsibility for </a:t>
            </a:r>
            <a:endParaRPr lang="de-DE" sz="2200" dirty="0" smtClean="0"/>
          </a:p>
          <a:p>
            <a:pPr lvl="0">
              <a:spcBef>
                <a:spcPts val="1200"/>
              </a:spcBef>
            </a:pPr>
            <a:r>
              <a:rPr lang="en-GB" sz="2200" i="1" dirty="0" smtClean="0"/>
              <a:t>something</a:t>
            </a:r>
            <a:r>
              <a:rPr lang="en-GB" sz="2200" dirty="0" smtClean="0"/>
              <a:t> (such as the results of actions or decisions, e.g. for avoiding bio-safety or bio-security problems) in a </a:t>
            </a:r>
          </a:p>
          <a:p>
            <a:pPr lvl="0">
              <a:spcBef>
                <a:spcPts val="1200"/>
              </a:spcBef>
            </a:pPr>
            <a:r>
              <a:rPr lang="en-GB" sz="2200" i="1" dirty="0" smtClean="0"/>
              <a:t>social context</a:t>
            </a:r>
            <a:r>
              <a:rPr lang="en-GB" sz="2200" dirty="0" smtClean="0"/>
              <a:t> (consisting of society, communities, professions, groups, culture etc.) relative to a</a:t>
            </a:r>
            <a:endParaRPr lang="de-DE" sz="2200" dirty="0" smtClean="0"/>
          </a:p>
          <a:p>
            <a:pPr lvl="0">
              <a:spcBef>
                <a:spcPts val="1200"/>
              </a:spcBef>
            </a:pPr>
            <a:r>
              <a:rPr lang="en-GB" sz="2200" i="1" dirty="0" smtClean="0"/>
              <a:t>body of rules and criteria</a:t>
            </a:r>
            <a:r>
              <a:rPr lang="en-GB" sz="2200" dirty="0" smtClean="0"/>
              <a:t> (in general the normative framework valid in the respective situation, e.g. rules given in a Code of Conduct)  and relative to the</a:t>
            </a:r>
            <a:endParaRPr lang="de-DE" sz="2200" dirty="0" smtClean="0"/>
          </a:p>
          <a:p>
            <a:pPr lvl="0">
              <a:spcBef>
                <a:spcPts val="1200"/>
              </a:spcBef>
            </a:pPr>
            <a:r>
              <a:rPr lang="en-GB" sz="2200" i="1" dirty="0" smtClean="0"/>
              <a:t>status of available knowledge</a:t>
            </a:r>
            <a:r>
              <a:rPr lang="en-GB" sz="2200" dirty="0" smtClean="0"/>
              <a:t> (about the consequences of the actions, scenarios, mere speculative concerns, expectations …).</a:t>
            </a:r>
            <a:endParaRPr lang="de-DE" sz="2200" dirty="0" smtClean="0"/>
          </a:p>
          <a:p>
            <a:pPr>
              <a:buNone/>
            </a:pPr>
            <a:r>
              <a:rPr lang="de-DE" dirty="0" smtClean="0">
                <a:sym typeface="Wingdings" pitchFamily="2" charset="2"/>
              </a:rPr>
              <a:t> </a:t>
            </a:r>
            <a:r>
              <a:rPr lang="de-DE" dirty="0" err="1" smtClean="0">
                <a:sym typeface="Wingdings" pitchFamily="2" charset="2"/>
              </a:rPr>
              <a:t>three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dimensions</a:t>
            </a:r>
            <a:r>
              <a:rPr lang="de-DE" dirty="0" smtClean="0">
                <a:sym typeface="Wingdings" pitchFamily="2" charset="2"/>
              </a:rPr>
              <a:t> of </a:t>
            </a:r>
            <a:r>
              <a:rPr lang="de-DE" dirty="0" err="1" smtClean="0">
                <a:sym typeface="Wingdings" pitchFamily="2" charset="2"/>
              </a:rPr>
              <a:t>responsibility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2113" y="571500"/>
            <a:ext cx="8356600" cy="5521325"/>
          </a:xfrm>
        </p:spPr>
        <p:txBody>
          <a:bodyPr/>
          <a:lstStyle/>
          <a:p>
            <a:pPr>
              <a:buNone/>
            </a:pPr>
            <a:r>
              <a:rPr lang="en-GB" sz="2200" dirty="0" smtClean="0"/>
              <a:t>Proposal: a  </a:t>
            </a:r>
            <a:r>
              <a:rPr lang="en-GB" sz="2200" b="1" dirty="0" smtClean="0"/>
              <a:t>five -place reconstruction</a:t>
            </a:r>
            <a:endParaRPr lang="de-DE" sz="2200" dirty="0" smtClean="0"/>
          </a:p>
          <a:p>
            <a:pPr lvl="0">
              <a:spcBef>
                <a:spcPts val="1800"/>
              </a:spcBef>
            </a:pPr>
            <a:r>
              <a:rPr lang="en-GB" sz="2200" i="1" dirty="0" smtClean="0"/>
              <a:t>someone</a:t>
            </a:r>
            <a:r>
              <a:rPr lang="en-GB" sz="2200" dirty="0" smtClean="0"/>
              <a:t> (an actor, e.g. a synthetic biologist) assumes responsibility for </a:t>
            </a:r>
            <a:endParaRPr lang="de-DE" sz="2200" dirty="0" smtClean="0"/>
          </a:p>
          <a:p>
            <a:pPr lvl="0">
              <a:spcBef>
                <a:spcPts val="1200"/>
              </a:spcBef>
            </a:pPr>
            <a:r>
              <a:rPr lang="en-GB" sz="2200" i="1" dirty="0" smtClean="0"/>
              <a:t>something</a:t>
            </a:r>
            <a:r>
              <a:rPr lang="en-GB" sz="2200" dirty="0" smtClean="0"/>
              <a:t> (such as the results of actions or decisions, e.g. for avoiding bio-safety or bio-security problems) in a </a:t>
            </a:r>
          </a:p>
          <a:p>
            <a:pPr lvl="0">
              <a:spcBef>
                <a:spcPts val="1200"/>
              </a:spcBef>
            </a:pPr>
            <a:r>
              <a:rPr lang="en-GB" sz="2200" i="1" dirty="0" smtClean="0"/>
              <a:t>social context</a:t>
            </a:r>
            <a:r>
              <a:rPr lang="en-GB" sz="2200" dirty="0" smtClean="0"/>
              <a:t> (consisting of society, communities, professions, groups, culture etc</a:t>
            </a:r>
            <a:r>
              <a:rPr lang="en-GB" sz="2200" dirty="0" smtClean="0"/>
              <a:t>.)</a:t>
            </a:r>
            <a:endParaRPr lang="de-DE" sz="2200" dirty="0" smtClean="0"/>
          </a:p>
          <a:p>
            <a:pPr>
              <a:buNone/>
            </a:pPr>
            <a:endParaRPr lang="de-DE" dirty="0" smtClean="0">
              <a:sym typeface="Wingdings" pitchFamily="2" charset="2"/>
            </a:endParaRPr>
          </a:p>
          <a:p>
            <a:pPr>
              <a:buNone/>
            </a:pPr>
            <a:r>
              <a:rPr lang="de-DE" dirty="0" smtClean="0">
                <a:sym typeface="Wingdings" pitchFamily="2" charset="2"/>
              </a:rPr>
              <a:t> </a:t>
            </a:r>
            <a:r>
              <a:rPr lang="de-DE" b="1" dirty="0" err="1" smtClean="0">
                <a:sym typeface="Wingdings" pitchFamily="2" charset="2"/>
              </a:rPr>
              <a:t>empirical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constellation</a:t>
            </a:r>
            <a:r>
              <a:rPr lang="de-DE" dirty="0" smtClean="0">
                <a:sym typeface="Wingdings" pitchFamily="2" charset="2"/>
              </a:rPr>
              <a:t> of </a:t>
            </a:r>
            <a:r>
              <a:rPr lang="de-DE" dirty="0" err="1" smtClean="0">
                <a:sym typeface="Wingdings" pitchFamily="2" charset="2"/>
              </a:rPr>
              <a:t>actors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smtClean="0">
                <a:sym typeface="Wingdings" pitchFamily="2" charset="2"/>
              </a:rPr>
              <a:t>(</a:t>
            </a:r>
            <a:r>
              <a:rPr lang="de-DE" dirty="0" err="1" smtClean="0">
                <a:sym typeface="Wingdings" pitchFamily="2" charset="2"/>
              </a:rPr>
              <a:t>highly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context-specific</a:t>
            </a:r>
            <a:r>
              <a:rPr lang="de-DE" dirty="0" smtClean="0">
                <a:sym typeface="Wingdings" pitchFamily="2" charset="2"/>
              </a:rPr>
              <a:t>) 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2113" y="571500"/>
            <a:ext cx="8356600" cy="5521325"/>
          </a:xfrm>
        </p:spPr>
        <p:txBody>
          <a:bodyPr/>
          <a:lstStyle/>
          <a:p>
            <a:pPr>
              <a:buNone/>
            </a:pPr>
            <a:r>
              <a:rPr lang="en-GB" sz="2200" dirty="0" smtClean="0"/>
              <a:t>Proposal: a  </a:t>
            </a:r>
            <a:r>
              <a:rPr lang="en-GB" sz="2200" b="1" dirty="0" smtClean="0"/>
              <a:t>five -place reconstruction</a:t>
            </a:r>
            <a:endParaRPr lang="de-DE" sz="2200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r>
              <a:rPr lang="en-GB" sz="2200" i="1" dirty="0" smtClean="0"/>
              <a:t>body of rules</a:t>
            </a:r>
            <a:r>
              <a:rPr lang="en-GB" sz="2200" dirty="0" smtClean="0"/>
              <a:t> (in general the normative framework valid in the respective situation, e.g. rules given in a Code of Conduct)</a:t>
            </a:r>
            <a:endParaRPr lang="de-DE" sz="2200" dirty="0" smtClean="0"/>
          </a:p>
          <a:p>
            <a:pPr lvl="0">
              <a:spcBef>
                <a:spcPts val="1200"/>
              </a:spcBef>
            </a:pPr>
            <a:endParaRPr lang="de-DE" sz="2200" dirty="0" smtClean="0"/>
          </a:p>
          <a:p>
            <a:pPr>
              <a:buNone/>
            </a:pPr>
            <a:r>
              <a:rPr lang="de-DE" dirty="0" smtClean="0">
                <a:sym typeface="Wingdings" pitchFamily="2" charset="2"/>
              </a:rPr>
              <a:t> </a:t>
            </a:r>
            <a:r>
              <a:rPr lang="de-DE" dirty="0" err="1" smtClean="0">
                <a:sym typeface="Wingdings" pitchFamily="2" charset="2"/>
              </a:rPr>
              <a:t>rules</a:t>
            </a:r>
            <a:r>
              <a:rPr lang="de-DE" dirty="0" smtClean="0">
                <a:sym typeface="Wingdings" pitchFamily="2" charset="2"/>
              </a:rPr>
              <a:t> and </a:t>
            </a:r>
            <a:r>
              <a:rPr lang="de-DE" dirty="0" err="1" smtClean="0">
                <a:sym typeface="Wingdings" pitchFamily="2" charset="2"/>
              </a:rPr>
              <a:t>criteria</a:t>
            </a:r>
            <a:r>
              <a:rPr lang="de-DE" dirty="0" smtClean="0">
                <a:sym typeface="Wingdings" pitchFamily="2" charset="2"/>
              </a:rPr>
              <a:t> of </a:t>
            </a:r>
            <a:r>
              <a:rPr lang="de-DE" dirty="0" err="1" smtClean="0">
                <a:sym typeface="Wingdings" pitchFamily="2" charset="2"/>
              </a:rPr>
              <a:t>responsibility</a:t>
            </a:r>
            <a:r>
              <a:rPr lang="de-DE" dirty="0" smtClean="0">
                <a:sym typeface="Wingdings" pitchFamily="2" charset="2"/>
              </a:rPr>
              <a:t>  </a:t>
            </a:r>
            <a:r>
              <a:rPr lang="de-DE" b="1" dirty="0" err="1" smtClean="0">
                <a:sym typeface="Wingdings" pitchFamily="2" charset="2"/>
              </a:rPr>
              <a:t>ethical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dimension</a:t>
            </a:r>
            <a:r>
              <a:rPr lang="de-DE" dirty="0" smtClean="0">
                <a:sym typeface="Wingdings" pitchFamily="2" charset="2"/>
              </a:rPr>
              <a:t> in </a:t>
            </a:r>
            <a:r>
              <a:rPr lang="de-DE" dirty="0" err="1" smtClean="0">
                <a:sym typeface="Wingdings" pitchFamily="2" charset="2"/>
              </a:rPr>
              <a:t>case</a:t>
            </a:r>
            <a:r>
              <a:rPr lang="de-DE" dirty="0" smtClean="0">
                <a:sym typeface="Wingdings" pitchFamily="2" charset="2"/>
              </a:rPr>
              <a:t> of normative </a:t>
            </a:r>
            <a:r>
              <a:rPr lang="de-DE" dirty="0" err="1" smtClean="0">
                <a:sym typeface="Wingdings" pitchFamily="2" charset="2"/>
              </a:rPr>
              <a:t>uncertainty</a:t>
            </a:r>
            <a:r>
              <a:rPr lang="de-DE" dirty="0" smtClean="0">
                <a:sym typeface="Wingdings" pitchFamily="2" charset="2"/>
              </a:rPr>
              <a:t> (</a:t>
            </a:r>
            <a:r>
              <a:rPr lang="de-DE" dirty="0" err="1" smtClean="0">
                <a:sym typeface="Wingdings" pitchFamily="2" charset="2"/>
              </a:rPr>
              <a:t>moral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conflicts</a:t>
            </a:r>
            <a:r>
              <a:rPr lang="de-DE" dirty="0" smtClean="0">
                <a:sym typeface="Wingdings" pitchFamily="2" charset="2"/>
              </a:rPr>
              <a:t>, </a:t>
            </a:r>
            <a:r>
              <a:rPr lang="de-DE" dirty="0" err="1" smtClean="0">
                <a:sym typeface="Wingdings" pitchFamily="2" charset="2"/>
              </a:rPr>
              <a:t>ambiguity</a:t>
            </a:r>
            <a:r>
              <a:rPr lang="de-DE" dirty="0" smtClean="0">
                <a:sym typeface="Wingdings" pitchFamily="2" charset="2"/>
              </a:rPr>
              <a:t>, </a:t>
            </a:r>
            <a:r>
              <a:rPr lang="de-DE" dirty="0" err="1" smtClean="0">
                <a:sym typeface="Wingdings" pitchFamily="2" charset="2"/>
              </a:rPr>
              <a:t>or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indifference</a:t>
            </a:r>
            <a:r>
              <a:rPr lang="de-DE" dirty="0" smtClean="0">
                <a:sym typeface="Wingdings" pitchFamily="2" charset="2"/>
              </a:rPr>
              <a:t>)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2113" y="571500"/>
            <a:ext cx="8356600" cy="5521325"/>
          </a:xfrm>
        </p:spPr>
        <p:txBody>
          <a:bodyPr/>
          <a:lstStyle/>
          <a:p>
            <a:pPr>
              <a:buNone/>
            </a:pPr>
            <a:r>
              <a:rPr lang="en-GB" sz="2200" dirty="0" smtClean="0"/>
              <a:t>Proposal: a  </a:t>
            </a:r>
            <a:r>
              <a:rPr lang="en-GB" sz="2200" b="1" dirty="0" smtClean="0"/>
              <a:t>five-place</a:t>
            </a:r>
            <a:r>
              <a:rPr lang="en-GB" sz="2200" dirty="0" smtClean="0"/>
              <a:t> </a:t>
            </a:r>
            <a:r>
              <a:rPr lang="en-GB" sz="2200" b="1" dirty="0" smtClean="0"/>
              <a:t>reconstruction</a:t>
            </a:r>
            <a:endParaRPr lang="de-DE" sz="2200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endParaRPr lang="en-GB" sz="2200" i="1" dirty="0" smtClean="0"/>
          </a:p>
          <a:p>
            <a:pPr lvl="0">
              <a:spcBef>
                <a:spcPts val="1200"/>
              </a:spcBef>
            </a:pPr>
            <a:r>
              <a:rPr lang="en-GB" sz="2200" i="1" dirty="0" smtClean="0"/>
              <a:t>status of available knowledge</a:t>
            </a:r>
            <a:r>
              <a:rPr lang="en-GB" sz="2200" dirty="0" smtClean="0"/>
              <a:t> (about the consequences of the actions, scenarios, mere speculative concerns, expectations …).</a:t>
            </a:r>
            <a:endParaRPr lang="de-DE" sz="2200" dirty="0" smtClean="0"/>
          </a:p>
          <a:p>
            <a:pPr>
              <a:buNone/>
            </a:pPr>
            <a:endParaRPr lang="de-DE" dirty="0" smtClean="0">
              <a:sym typeface="Wingdings" pitchFamily="2" charset="2"/>
            </a:endParaRPr>
          </a:p>
          <a:p>
            <a:pPr>
              <a:buNone/>
            </a:pPr>
            <a:r>
              <a:rPr lang="de-DE" dirty="0" smtClean="0">
                <a:sym typeface="Wingdings" pitchFamily="2" charset="2"/>
              </a:rPr>
              <a:t> </a:t>
            </a:r>
            <a:r>
              <a:rPr lang="de-DE" b="1" dirty="0" err="1" smtClean="0">
                <a:sym typeface="Wingdings" pitchFamily="2" charset="2"/>
              </a:rPr>
              <a:t>epistemological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dimension</a:t>
            </a:r>
            <a:r>
              <a:rPr lang="de-DE" dirty="0" smtClean="0">
                <a:sym typeface="Wingdings" pitchFamily="2" charset="2"/>
              </a:rPr>
              <a:t> of </a:t>
            </a:r>
            <a:r>
              <a:rPr lang="de-DE" dirty="0" err="1" smtClean="0">
                <a:sym typeface="Wingdings" pitchFamily="2" charset="2"/>
              </a:rPr>
              <a:t>responsibility</a:t>
            </a:r>
            <a:r>
              <a:rPr lang="de-DE" dirty="0" smtClean="0">
                <a:sym typeface="Wingdings" pitchFamily="2" charset="2"/>
              </a:rPr>
              <a:t>: </a:t>
            </a:r>
            <a:r>
              <a:rPr lang="de-DE" dirty="0" err="1" smtClean="0">
                <a:sym typeface="Wingdings" pitchFamily="2" charset="2"/>
              </a:rPr>
              <a:t>what</a:t>
            </a:r>
            <a:r>
              <a:rPr lang="de-DE" dirty="0" smtClean="0">
                <a:sym typeface="Wingdings" pitchFamily="2" charset="2"/>
              </a:rPr>
              <a:t> do </a:t>
            </a:r>
            <a:r>
              <a:rPr lang="de-DE" dirty="0" err="1" smtClean="0">
                <a:sym typeface="Wingdings" pitchFamily="2" charset="2"/>
              </a:rPr>
              <a:t>we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know</a:t>
            </a:r>
            <a:r>
              <a:rPr lang="de-DE" dirty="0" smtClean="0">
                <a:sym typeface="Wingdings" pitchFamily="2" charset="2"/>
              </a:rPr>
              <a:t> and </a:t>
            </a:r>
            <a:r>
              <a:rPr lang="de-DE" dirty="0" err="1" smtClean="0">
                <a:sym typeface="Wingdings" pitchFamily="2" charset="2"/>
              </a:rPr>
              <a:t>how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reliable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is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our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knowledge</a:t>
            </a:r>
            <a:r>
              <a:rPr lang="de-DE" dirty="0" smtClean="0">
                <a:sym typeface="Wingdings" pitchFamily="2" charset="2"/>
              </a:rPr>
              <a:t>?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367665" y="241935"/>
            <a:ext cx="7793355" cy="561975"/>
          </a:xfrm>
        </p:spPr>
        <p:txBody>
          <a:bodyPr/>
          <a:lstStyle/>
          <a:p>
            <a:pPr algn="l"/>
            <a:r>
              <a:rPr lang="de-DE" sz="2400" dirty="0" err="1" smtClean="0"/>
              <a:t>Constitutive</a:t>
            </a:r>
            <a:r>
              <a:rPr lang="de-DE" sz="2400" dirty="0" smtClean="0"/>
              <a:t> </a:t>
            </a:r>
            <a:r>
              <a:rPr lang="de-DE" sz="2400" dirty="0" err="1" smtClean="0"/>
              <a:t>dimensions</a:t>
            </a:r>
            <a:r>
              <a:rPr lang="de-DE" sz="2400" dirty="0" smtClean="0"/>
              <a:t> of </a:t>
            </a:r>
            <a:r>
              <a:rPr lang="de-DE" sz="2400" dirty="0" err="1" smtClean="0"/>
              <a:t>responsibility</a:t>
            </a:r>
            <a:endParaRPr lang="de-DE" sz="2400" dirty="0"/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017271"/>
            <a:ext cx="8446770" cy="4754880"/>
          </a:xfrm>
        </p:spPr>
        <p:txBody>
          <a:bodyPr/>
          <a:lstStyle/>
          <a:p>
            <a:pPr>
              <a:lnSpc>
                <a:spcPts val="2800"/>
              </a:lnSpc>
              <a:spcBef>
                <a:spcPts val="3000"/>
              </a:spcBef>
            </a:pPr>
            <a:r>
              <a:rPr lang="de-DE" sz="2000" b="1" i="1" dirty="0" err="1" smtClean="0"/>
              <a:t>Empirical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dimension</a:t>
            </a:r>
            <a:r>
              <a:rPr lang="de-DE" sz="2000" i="1" dirty="0" smtClean="0"/>
              <a:t> of </a:t>
            </a:r>
            <a:r>
              <a:rPr lang="de-DE" sz="2000" i="1" dirty="0" err="1" smtClean="0"/>
              <a:t>the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actor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constellation</a:t>
            </a:r>
            <a:r>
              <a:rPr lang="de-DE" sz="2000" dirty="0" smtClean="0"/>
              <a:t>: </a:t>
            </a:r>
            <a:r>
              <a:rPr lang="de-DE" sz="2000" dirty="0" err="1" smtClean="0"/>
              <a:t>who</a:t>
            </a:r>
            <a:r>
              <a:rPr lang="de-DE" sz="2000" dirty="0" smtClean="0"/>
              <a:t> </a:t>
            </a:r>
            <a:r>
              <a:rPr lang="de-DE" sz="2000" dirty="0" err="1" smtClean="0"/>
              <a:t>ascribes</a:t>
            </a:r>
            <a:r>
              <a:rPr lang="de-DE" sz="2000" dirty="0" smtClean="0"/>
              <a:t> </a:t>
            </a:r>
            <a:r>
              <a:rPr lang="de-DE" sz="2000" dirty="0" err="1" smtClean="0"/>
              <a:t>reponsibility</a:t>
            </a:r>
            <a:r>
              <a:rPr lang="de-DE" sz="2000" dirty="0" smtClean="0"/>
              <a:t>, </a:t>
            </a:r>
            <a:r>
              <a:rPr lang="de-DE" sz="2000" dirty="0" err="1" smtClean="0"/>
              <a:t>who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made</a:t>
            </a:r>
            <a:r>
              <a:rPr lang="de-DE" sz="2000" dirty="0" smtClean="0"/>
              <a:t> </a:t>
            </a:r>
            <a:r>
              <a:rPr lang="de-DE" sz="2000" dirty="0" err="1" smtClean="0"/>
              <a:t>responsible</a:t>
            </a:r>
            <a:r>
              <a:rPr lang="de-DE" sz="2000" dirty="0" smtClean="0"/>
              <a:t>? Distribution of </a:t>
            </a:r>
            <a:r>
              <a:rPr lang="de-DE" sz="2000" dirty="0" err="1" smtClean="0"/>
              <a:t>responsibility</a:t>
            </a:r>
            <a:r>
              <a:rPr lang="de-DE" sz="2000" dirty="0" smtClean="0"/>
              <a:t>, </a:t>
            </a:r>
            <a:r>
              <a:rPr lang="de-DE" sz="2000" dirty="0" err="1" smtClean="0"/>
              <a:t>relation</a:t>
            </a:r>
            <a:r>
              <a:rPr lang="de-DE" sz="2000" dirty="0" smtClean="0"/>
              <a:t> to </a:t>
            </a:r>
            <a:r>
              <a:rPr lang="de-DE" sz="2000" dirty="0" err="1" smtClean="0"/>
              <a:t>the</a:t>
            </a:r>
            <a:r>
              <a:rPr lang="de-DE" sz="2000" dirty="0" smtClean="0"/>
              <a:t> „</a:t>
            </a:r>
            <a:r>
              <a:rPr lang="de-DE" sz="2000" dirty="0" err="1" smtClean="0"/>
              <a:t>governance</a:t>
            </a:r>
            <a:r>
              <a:rPr lang="de-DE" sz="2000" dirty="0" smtClean="0"/>
              <a:t>“ of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respective</a:t>
            </a:r>
            <a:r>
              <a:rPr lang="de-DE" sz="2000" dirty="0" smtClean="0"/>
              <a:t> </a:t>
            </a:r>
            <a:r>
              <a:rPr lang="de-DE" sz="2000" dirty="0" err="1" smtClean="0"/>
              <a:t>field</a:t>
            </a:r>
            <a:r>
              <a:rPr lang="de-DE" sz="2000" dirty="0" smtClean="0"/>
              <a:t>, </a:t>
            </a:r>
            <a:r>
              <a:rPr lang="de-DE" sz="2000" dirty="0" err="1" smtClean="0"/>
              <a:t>stakeholders</a:t>
            </a:r>
            <a:r>
              <a:rPr lang="de-DE" sz="2000" dirty="0" smtClean="0"/>
              <a:t>, </a:t>
            </a:r>
            <a:r>
              <a:rPr lang="de-DE" sz="2000" dirty="0" err="1" smtClean="0"/>
              <a:t>people</a:t>
            </a:r>
            <a:r>
              <a:rPr lang="de-DE" sz="2000" dirty="0" smtClean="0"/>
              <a:t> </a:t>
            </a:r>
            <a:r>
              <a:rPr lang="de-DE" sz="2000" dirty="0" err="1" smtClean="0"/>
              <a:t>concerned</a:t>
            </a:r>
            <a:r>
              <a:rPr lang="de-DE" sz="2000" dirty="0" smtClean="0"/>
              <a:t> </a:t>
            </a:r>
            <a:r>
              <a:rPr lang="de-DE" sz="2000" dirty="0" err="1" smtClean="0"/>
              <a:t>or</a:t>
            </a:r>
            <a:r>
              <a:rPr lang="de-DE" sz="2000" dirty="0" smtClean="0"/>
              <a:t> </a:t>
            </a:r>
            <a:r>
              <a:rPr lang="de-DE" sz="2000" dirty="0" err="1" smtClean="0"/>
              <a:t>affected</a:t>
            </a:r>
            <a:r>
              <a:rPr lang="de-DE" sz="2000" dirty="0" smtClean="0"/>
              <a:t>. </a:t>
            </a:r>
            <a:r>
              <a:rPr lang="de-DE" sz="2000" dirty="0" err="1" smtClean="0"/>
              <a:t>Questions</a:t>
            </a:r>
            <a:r>
              <a:rPr lang="de-DE" sz="2000" dirty="0" smtClean="0"/>
              <a:t> of power and </a:t>
            </a:r>
            <a:r>
              <a:rPr lang="de-DE" sz="2000" dirty="0" err="1" smtClean="0"/>
              <a:t>exerting</a:t>
            </a:r>
            <a:r>
              <a:rPr lang="de-DE" sz="2000" dirty="0" smtClean="0"/>
              <a:t> </a:t>
            </a:r>
            <a:r>
              <a:rPr lang="de-DE" sz="2000" dirty="0" err="1" smtClean="0"/>
              <a:t>influence</a:t>
            </a:r>
            <a:r>
              <a:rPr lang="de-DE" sz="2000" dirty="0" smtClean="0"/>
              <a:t>.</a:t>
            </a:r>
          </a:p>
          <a:p>
            <a:pPr>
              <a:lnSpc>
                <a:spcPts val="2800"/>
              </a:lnSpc>
              <a:spcBef>
                <a:spcPts val="3000"/>
              </a:spcBef>
            </a:pPr>
            <a:r>
              <a:rPr lang="de-DE" sz="2000" b="1" i="1" dirty="0" err="1" smtClean="0"/>
              <a:t>Ethical</a:t>
            </a:r>
            <a:r>
              <a:rPr lang="de-DE" sz="2000" b="1" i="1" dirty="0" smtClean="0"/>
              <a:t> </a:t>
            </a:r>
            <a:r>
              <a:rPr lang="de-DE" sz="2000" i="1" dirty="0" err="1" smtClean="0"/>
              <a:t>dimension</a:t>
            </a:r>
            <a:r>
              <a:rPr lang="de-DE" sz="2000" dirty="0" smtClean="0"/>
              <a:t> </a:t>
            </a:r>
            <a:r>
              <a:rPr lang="de-DE" sz="2000" i="1" dirty="0" smtClean="0"/>
              <a:t>of </a:t>
            </a:r>
            <a:r>
              <a:rPr lang="de-DE" sz="2000" i="1" dirty="0" err="1" smtClean="0"/>
              <a:t>the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criteria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what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is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regarded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responsible</a:t>
            </a:r>
            <a:r>
              <a:rPr lang="de-DE" sz="2000" dirty="0" smtClean="0"/>
              <a:t>: </a:t>
            </a:r>
            <a:r>
              <a:rPr lang="de-DE" sz="2000" dirty="0" err="1" smtClean="0"/>
              <a:t>Criteria</a:t>
            </a:r>
            <a:r>
              <a:rPr lang="de-DE" sz="2000" dirty="0" smtClean="0"/>
              <a:t> of </a:t>
            </a:r>
            <a:r>
              <a:rPr lang="de-DE" sz="2000" dirty="0" err="1" smtClean="0"/>
              <a:t>responsible</a:t>
            </a:r>
            <a:r>
              <a:rPr lang="de-DE" sz="2000" dirty="0" smtClean="0"/>
              <a:t> </a:t>
            </a:r>
            <a:r>
              <a:rPr lang="de-DE" sz="2000" dirty="0" err="1" smtClean="0"/>
              <a:t>action</a:t>
            </a:r>
            <a:r>
              <a:rPr lang="de-DE" sz="2000" dirty="0" smtClean="0"/>
              <a:t>, </a:t>
            </a:r>
            <a:r>
              <a:rPr lang="de-DE" sz="2000" dirty="0" err="1" smtClean="0"/>
              <a:t>solving</a:t>
            </a:r>
            <a:r>
              <a:rPr lang="de-DE" sz="2000" dirty="0" smtClean="0"/>
              <a:t> </a:t>
            </a:r>
            <a:r>
              <a:rPr lang="de-DE" sz="2000" dirty="0" err="1" smtClean="0"/>
              <a:t>moral</a:t>
            </a:r>
            <a:r>
              <a:rPr lang="de-DE" sz="2000" dirty="0" smtClean="0"/>
              <a:t> </a:t>
            </a:r>
            <a:r>
              <a:rPr lang="de-DE" sz="2000" dirty="0" err="1" smtClean="0"/>
              <a:t>conflicts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</a:t>
            </a:r>
            <a:r>
              <a:rPr lang="de-DE" sz="2000" dirty="0" err="1" smtClean="0"/>
              <a:t>ethical</a:t>
            </a:r>
            <a:r>
              <a:rPr lang="de-DE" sz="2000" dirty="0" smtClean="0"/>
              <a:t> </a:t>
            </a:r>
            <a:r>
              <a:rPr lang="de-DE" sz="2000" dirty="0" err="1" smtClean="0"/>
              <a:t>reflection</a:t>
            </a:r>
            <a:r>
              <a:rPr lang="de-DE" sz="2000" dirty="0" smtClean="0"/>
              <a:t>, </a:t>
            </a:r>
            <a:r>
              <a:rPr lang="de-DE" sz="2000" dirty="0" err="1" smtClean="0"/>
              <a:t>reconstruction</a:t>
            </a:r>
            <a:r>
              <a:rPr lang="de-DE" sz="2000" dirty="0" smtClean="0"/>
              <a:t> of </a:t>
            </a:r>
            <a:r>
              <a:rPr lang="de-DE" sz="2000" dirty="0" err="1" smtClean="0"/>
              <a:t>ethical</a:t>
            </a:r>
            <a:r>
              <a:rPr lang="de-DE" sz="2000" dirty="0" smtClean="0"/>
              <a:t> </a:t>
            </a:r>
            <a:r>
              <a:rPr lang="de-DE" sz="2000" dirty="0" err="1" smtClean="0"/>
              <a:t>patterns</a:t>
            </a:r>
            <a:r>
              <a:rPr lang="de-DE" sz="2000" dirty="0" smtClean="0"/>
              <a:t> of </a:t>
            </a:r>
            <a:r>
              <a:rPr lang="de-DE" sz="2000" dirty="0" err="1" smtClean="0"/>
              <a:t>justification</a:t>
            </a:r>
            <a:r>
              <a:rPr lang="de-DE" sz="2000" dirty="0" smtClean="0"/>
              <a:t> and </a:t>
            </a:r>
            <a:r>
              <a:rPr lang="de-DE" sz="2000" dirty="0" err="1" smtClean="0"/>
              <a:t>argumentation</a:t>
            </a:r>
            <a:r>
              <a:rPr lang="de-DE" sz="2000" dirty="0" smtClean="0"/>
              <a:t> (</a:t>
            </a:r>
            <a:r>
              <a:rPr lang="de-DE" sz="2000" dirty="0" err="1" smtClean="0"/>
              <a:t>e.g</a:t>
            </a:r>
            <a:r>
              <a:rPr lang="de-DE" sz="2000" dirty="0" smtClean="0"/>
              <a:t>. </a:t>
            </a:r>
            <a:r>
              <a:rPr lang="de-DE" sz="2000" dirty="0" err="1" smtClean="0"/>
              <a:t>ethics</a:t>
            </a:r>
            <a:r>
              <a:rPr lang="de-DE" sz="2000" dirty="0" smtClean="0"/>
              <a:t> of </a:t>
            </a:r>
            <a:r>
              <a:rPr lang="de-DE" sz="2000" dirty="0" err="1" smtClean="0"/>
              <a:t>responsibility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Hans Jonas)</a:t>
            </a:r>
          </a:p>
          <a:p>
            <a:pPr>
              <a:lnSpc>
                <a:spcPts val="2800"/>
              </a:lnSpc>
              <a:spcBef>
                <a:spcPts val="3000"/>
              </a:spcBef>
            </a:pPr>
            <a:r>
              <a:rPr lang="de-DE" sz="2000" b="1" i="1" dirty="0" err="1" smtClean="0"/>
              <a:t>Epistemological</a:t>
            </a:r>
            <a:r>
              <a:rPr lang="de-DE" sz="2000" i="1" dirty="0" smtClean="0"/>
              <a:t> </a:t>
            </a:r>
            <a:r>
              <a:rPr lang="de-DE" sz="2000" i="1" dirty="0" err="1" smtClean="0"/>
              <a:t>dimension</a:t>
            </a:r>
            <a:r>
              <a:rPr lang="de-DE" sz="2000" dirty="0" smtClean="0"/>
              <a:t>: </a:t>
            </a: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known</a:t>
            </a:r>
            <a:r>
              <a:rPr lang="de-DE" sz="2000" dirty="0" smtClean="0"/>
              <a:t> </a:t>
            </a:r>
            <a:r>
              <a:rPr lang="de-DE" sz="2000" dirty="0" err="1" smtClean="0"/>
              <a:t>about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respective</a:t>
            </a:r>
            <a:r>
              <a:rPr lang="de-DE" sz="2000" dirty="0" smtClean="0"/>
              <a:t> </a:t>
            </a:r>
            <a:r>
              <a:rPr lang="de-DE" sz="2000" dirty="0" err="1" smtClean="0"/>
              <a:t>field</a:t>
            </a:r>
            <a:r>
              <a:rPr lang="de-DE" sz="2000" dirty="0" smtClean="0"/>
              <a:t> (</a:t>
            </a:r>
            <a:r>
              <a:rPr lang="de-DE" sz="2000" dirty="0" err="1" smtClean="0"/>
              <a:t>chances</a:t>
            </a:r>
            <a:r>
              <a:rPr lang="de-DE" sz="2000" dirty="0" smtClean="0"/>
              <a:t>, </a:t>
            </a:r>
            <a:r>
              <a:rPr lang="de-DE" sz="2000" dirty="0" err="1" smtClean="0"/>
              <a:t>risks</a:t>
            </a:r>
            <a:r>
              <a:rPr lang="de-DE" sz="2000" dirty="0" smtClean="0"/>
              <a:t> etc.) and </a:t>
            </a: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can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said</a:t>
            </a:r>
            <a:r>
              <a:rPr lang="de-DE" sz="2000" dirty="0" smtClean="0"/>
              <a:t> </a:t>
            </a:r>
            <a:r>
              <a:rPr lang="de-DE" sz="2000" dirty="0" err="1" smtClean="0"/>
              <a:t>about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quality</a:t>
            </a:r>
            <a:r>
              <a:rPr lang="de-DE" sz="2000" dirty="0" smtClean="0"/>
              <a:t> and </a:t>
            </a:r>
            <a:r>
              <a:rPr lang="de-DE" sz="2000" dirty="0" err="1" smtClean="0"/>
              <a:t>reliability</a:t>
            </a:r>
            <a:r>
              <a:rPr lang="de-DE" sz="2000" dirty="0" smtClean="0"/>
              <a:t> of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knowledge</a:t>
            </a:r>
            <a:r>
              <a:rPr lang="de-DE" sz="2000" dirty="0" smtClean="0"/>
              <a:t>? </a:t>
            </a:r>
            <a:r>
              <a:rPr lang="de-DE" sz="2000" dirty="0" err="1" smtClean="0"/>
              <a:t>Knowledge</a:t>
            </a:r>
            <a:r>
              <a:rPr lang="de-DE" sz="2000" dirty="0" smtClean="0"/>
              <a:t>, </a:t>
            </a:r>
            <a:r>
              <a:rPr lang="de-DE" sz="2000" dirty="0" err="1" smtClean="0"/>
              <a:t>uncertainties</a:t>
            </a:r>
            <a:r>
              <a:rPr lang="de-DE" sz="2000" dirty="0" smtClean="0"/>
              <a:t>, </a:t>
            </a:r>
            <a:r>
              <a:rPr lang="de-DE" sz="2000" dirty="0" err="1" smtClean="0"/>
              <a:t>possible</a:t>
            </a:r>
            <a:r>
              <a:rPr lang="de-DE" sz="2000" dirty="0" smtClean="0"/>
              <a:t> </a:t>
            </a:r>
            <a:r>
              <a:rPr lang="de-DE" sz="2000" dirty="0" err="1" smtClean="0"/>
              <a:t>scenarios</a:t>
            </a:r>
            <a:r>
              <a:rPr lang="de-DE" sz="2000" dirty="0" smtClean="0"/>
              <a:t> of </a:t>
            </a:r>
            <a:r>
              <a:rPr lang="de-DE" sz="2000" dirty="0" err="1" smtClean="0"/>
              <a:t>future</a:t>
            </a:r>
            <a:r>
              <a:rPr lang="de-DE" sz="2000" dirty="0" smtClean="0"/>
              <a:t> </a:t>
            </a:r>
            <a:r>
              <a:rPr lang="de-DE" sz="2000" dirty="0" err="1" smtClean="0"/>
              <a:t>development</a:t>
            </a:r>
            <a:r>
              <a:rPr lang="de-DE" sz="2000" dirty="0" smtClean="0"/>
              <a:t>, </a:t>
            </a:r>
            <a:r>
              <a:rPr lang="de-DE" sz="2000" dirty="0" err="1" smtClean="0"/>
              <a:t>possible</a:t>
            </a:r>
            <a:r>
              <a:rPr lang="de-DE" sz="2000" dirty="0" smtClean="0"/>
              <a:t> </a:t>
            </a:r>
            <a:r>
              <a:rPr lang="de-DE" sz="2000" dirty="0" err="1" smtClean="0"/>
              <a:t>risks</a:t>
            </a:r>
            <a:endParaRPr lang="de-DE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Empirical</a:t>
            </a:r>
            <a:r>
              <a:rPr lang="de-DE" dirty="0" smtClean="0"/>
              <a:t> </a:t>
            </a:r>
            <a:r>
              <a:rPr lang="de-DE" dirty="0" err="1" smtClean="0"/>
              <a:t>dimension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i="1" dirty="0" smtClean="0"/>
              <a:t>empirical dimension</a:t>
            </a:r>
            <a:r>
              <a:rPr lang="en-GB" dirty="0" smtClean="0"/>
              <a:t> of responsibility takes serious that the attribution of responsibility is an act done by specific actors and affecting others. Relevant questions are: </a:t>
            </a:r>
          </a:p>
          <a:p>
            <a:pPr lvl="1">
              <a:spcBef>
                <a:spcPts val="1800"/>
              </a:spcBef>
            </a:pPr>
            <a:r>
              <a:rPr lang="en-GB" dirty="0" smtClean="0"/>
              <a:t>How are the capabilities to act and decide distributed in the field considered? </a:t>
            </a:r>
          </a:p>
          <a:p>
            <a:pPr lvl="1">
              <a:spcBef>
                <a:spcPts val="1800"/>
              </a:spcBef>
            </a:pPr>
            <a:r>
              <a:rPr lang="en-GB" dirty="0" smtClean="0"/>
              <a:t>Which social groups are affected and could or should help decide about the distribution of responsibility? </a:t>
            </a:r>
          </a:p>
          <a:p>
            <a:pPr lvl="1">
              <a:spcBef>
                <a:spcPts val="1800"/>
              </a:spcBef>
            </a:pPr>
            <a:r>
              <a:rPr lang="en-GB" dirty="0" smtClean="0"/>
              <a:t>Do the questions under consideration concern the “polis” or can they be delegated to groups or subsystems? </a:t>
            </a:r>
          </a:p>
          <a:p>
            <a:pPr lvl="1">
              <a:spcBef>
                <a:spcPts val="1800"/>
              </a:spcBef>
            </a:pPr>
            <a:r>
              <a:rPr lang="en-GB" dirty="0" smtClean="0"/>
              <a:t>What consequences would a particular distribution of responsibility have for the governance of the respective field?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Ethical</a:t>
            </a:r>
            <a:r>
              <a:rPr lang="de-DE" dirty="0" smtClean="0"/>
              <a:t> </a:t>
            </a:r>
            <a:r>
              <a:rPr lang="de-DE" dirty="0" err="1" smtClean="0"/>
              <a:t>dimension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i="1" dirty="0" smtClean="0"/>
              <a:t>ethical dimension</a:t>
            </a:r>
            <a:r>
              <a:rPr lang="en-GB" dirty="0" smtClean="0"/>
              <a:t> of responsibility is reached when the question is posed as to the </a:t>
            </a:r>
            <a:r>
              <a:rPr lang="en-GB" i="1" dirty="0" smtClean="0"/>
              <a:t>body of rules according to which</a:t>
            </a:r>
            <a:r>
              <a:rPr lang="en-GB" dirty="0" smtClean="0"/>
              <a:t> responsibility </a:t>
            </a:r>
            <a:r>
              <a:rPr lang="en-GB" i="1" dirty="0" smtClean="0"/>
              <a:t>should</a:t>
            </a:r>
            <a:r>
              <a:rPr lang="en-GB" dirty="0" smtClean="0"/>
              <a:t> be assumed. Relevant questions are: </a:t>
            </a:r>
          </a:p>
          <a:p>
            <a:pPr lvl="1">
              <a:spcBef>
                <a:spcPts val="1800"/>
              </a:spcBef>
            </a:pPr>
            <a:r>
              <a:rPr lang="en-GB" sz="1800" dirty="0" smtClean="0"/>
              <a:t>What criteria allow distinguishing between responsible and irresponsible actions and decisions? </a:t>
            </a:r>
          </a:p>
          <a:p>
            <a:pPr lvl="1">
              <a:spcBef>
                <a:spcPts val="1800"/>
              </a:spcBef>
            </a:pPr>
            <a:r>
              <a:rPr lang="en-GB" sz="1800" dirty="0" smtClean="0"/>
              <a:t>Is there consensus or controversy on these criteria among the relevant actors? </a:t>
            </a:r>
          </a:p>
          <a:p>
            <a:pPr lvl="1">
              <a:spcBef>
                <a:spcPts val="1800"/>
              </a:spcBef>
            </a:pPr>
            <a:r>
              <a:rPr lang="en-GB" sz="1800" dirty="0" smtClean="0"/>
              <a:t>Is it ethically justified to weigh chances with risks?</a:t>
            </a:r>
          </a:p>
          <a:p>
            <a:pPr lvl="1">
              <a:spcBef>
                <a:spcPts val="1800"/>
              </a:spcBef>
            </a:pPr>
            <a:r>
              <a:rPr lang="en-GB" sz="1800" dirty="0" smtClean="0"/>
              <a:t>Are human rights affected?</a:t>
            </a:r>
          </a:p>
          <a:p>
            <a:pPr lvl="1">
              <a:spcBef>
                <a:spcPts val="1800"/>
              </a:spcBef>
            </a:pPr>
            <a:r>
              <a:rPr lang="en-GB" sz="1800" dirty="0" smtClean="0"/>
              <a:t>Can the actions and decisions in question (e.g., about the scientific agenda or about containment measures to prevent bio-safety problems) be justified with respect to the rules and values? 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Epistemological</a:t>
            </a:r>
            <a:r>
              <a:rPr lang="de-DE" dirty="0" smtClean="0"/>
              <a:t> </a:t>
            </a:r>
            <a:r>
              <a:rPr lang="de-DE" dirty="0" err="1" smtClean="0"/>
              <a:t>dimension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i="1" dirty="0" smtClean="0"/>
              <a:t>epistemological</a:t>
            </a:r>
            <a:r>
              <a:rPr lang="en-GB" dirty="0" smtClean="0"/>
              <a:t> dimension asks for the quality of the knowledge about the subject of responsibility. Relevant questions are: </a:t>
            </a:r>
          </a:p>
          <a:p>
            <a:pPr lvl="1">
              <a:spcBef>
                <a:spcPts val="1800"/>
              </a:spcBef>
            </a:pPr>
            <a:r>
              <a:rPr lang="en-GB" sz="1800" dirty="0" smtClean="0"/>
              <a:t>What is really known about prospective subjects of responsibility? </a:t>
            </a:r>
          </a:p>
          <a:p>
            <a:pPr lvl="1">
              <a:spcBef>
                <a:spcPts val="1800"/>
              </a:spcBef>
            </a:pPr>
            <a:r>
              <a:rPr lang="en-GB" sz="1800" dirty="0" smtClean="0"/>
              <a:t>What could be known in case of more research, and which uncertainties are pertinent? </a:t>
            </a:r>
          </a:p>
          <a:p>
            <a:pPr lvl="1">
              <a:spcBef>
                <a:spcPts val="1800"/>
              </a:spcBef>
            </a:pPr>
            <a:r>
              <a:rPr lang="en-GB" sz="1800" dirty="0" smtClean="0"/>
              <a:t>How can different uncertainties be qualified and compared to each other? And what is at stake if worse comes </a:t>
            </a:r>
          </a:p>
          <a:p>
            <a:pPr lvl="1">
              <a:spcBef>
                <a:spcPts val="1800"/>
              </a:spcBef>
              <a:buNone/>
            </a:pPr>
            <a:r>
              <a:rPr lang="en-GB" sz="1800" dirty="0" smtClean="0"/>
              <a:t>Example: </a:t>
            </a:r>
            <a:r>
              <a:rPr lang="de-DE" dirty="0" smtClean="0"/>
              <a:t>„</a:t>
            </a:r>
            <a:r>
              <a:rPr lang="de-DE" dirty="0" err="1" smtClean="0"/>
              <a:t>Fifty</a:t>
            </a:r>
            <a:r>
              <a:rPr lang="de-DE" dirty="0" smtClean="0"/>
              <a:t> </a:t>
            </a:r>
            <a:r>
              <a:rPr lang="de-DE" dirty="0" err="1" smtClean="0"/>
              <a:t>years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now</a:t>
            </a:r>
            <a:r>
              <a:rPr lang="de-DE" dirty="0" smtClean="0"/>
              <a:t>, </a:t>
            </a:r>
            <a:r>
              <a:rPr lang="de-DE" dirty="0" err="1" smtClean="0"/>
              <a:t>synthetic</a:t>
            </a:r>
            <a:r>
              <a:rPr lang="de-DE" dirty="0" smtClean="0"/>
              <a:t> </a:t>
            </a:r>
            <a:r>
              <a:rPr lang="de-DE" dirty="0" err="1" smtClean="0"/>
              <a:t>biology</a:t>
            </a:r>
            <a:r>
              <a:rPr lang="de-DE" dirty="0" smtClean="0"/>
              <a:t> will </a:t>
            </a:r>
            <a:r>
              <a:rPr lang="de-DE" dirty="0" err="1" smtClean="0"/>
              <a:t>be</a:t>
            </a:r>
            <a:r>
              <a:rPr lang="de-DE" dirty="0" smtClean="0"/>
              <a:t> as </a:t>
            </a:r>
            <a:r>
              <a:rPr lang="de-DE" dirty="0" err="1" smtClean="0"/>
              <a:t>pervasive</a:t>
            </a:r>
            <a:r>
              <a:rPr lang="de-DE" dirty="0" smtClean="0"/>
              <a:t> and </a:t>
            </a:r>
            <a:r>
              <a:rPr lang="de-DE" dirty="0" err="1" smtClean="0"/>
              <a:t>transformative</a:t>
            </a:r>
            <a:r>
              <a:rPr lang="de-DE" dirty="0" smtClean="0"/>
              <a:t> as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electronics</a:t>
            </a:r>
            <a:r>
              <a:rPr lang="de-DE" dirty="0" smtClean="0"/>
              <a:t> </a:t>
            </a:r>
            <a:r>
              <a:rPr lang="de-DE" dirty="0" err="1" smtClean="0"/>
              <a:t>today</a:t>
            </a:r>
            <a:r>
              <a:rPr lang="de-DE" dirty="0" smtClean="0"/>
              <a:t>. And as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that</a:t>
            </a:r>
            <a:r>
              <a:rPr lang="de-DE" dirty="0" smtClean="0"/>
              <a:t> technology,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applications</a:t>
            </a:r>
            <a:r>
              <a:rPr lang="de-DE" dirty="0" smtClean="0"/>
              <a:t> and </a:t>
            </a:r>
            <a:r>
              <a:rPr lang="de-DE" dirty="0" err="1" smtClean="0"/>
              <a:t>impacts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impossible</a:t>
            </a:r>
            <a:r>
              <a:rPr lang="de-DE" dirty="0" smtClean="0"/>
              <a:t> to </a:t>
            </a:r>
            <a:r>
              <a:rPr lang="de-DE" dirty="0" err="1" smtClean="0"/>
              <a:t>predict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field’s</a:t>
            </a:r>
            <a:r>
              <a:rPr lang="de-DE" dirty="0" smtClean="0"/>
              <a:t> </a:t>
            </a:r>
            <a:r>
              <a:rPr lang="de-DE" dirty="0" err="1" smtClean="0"/>
              <a:t>nascent</a:t>
            </a:r>
            <a:r>
              <a:rPr lang="de-DE" dirty="0" smtClean="0"/>
              <a:t> </a:t>
            </a:r>
            <a:r>
              <a:rPr lang="de-DE" dirty="0" err="1" smtClean="0"/>
              <a:t>stages</a:t>
            </a:r>
            <a:r>
              <a:rPr lang="de-DE" dirty="0" smtClean="0"/>
              <a:t>. </a:t>
            </a:r>
            <a:r>
              <a:rPr lang="de-DE" dirty="0" err="1" smtClean="0"/>
              <a:t>Nevertheless</a:t>
            </a:r>
            <a:r>
              <a:rPr lang="de-DE" dirty="0" smtClean="0"/>
              <a:t>,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decisions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make</a:t>
            </a:r>
            <a:r>
              <a:rPr lang="de-DE" dirty="0" smtClean="0"/>
              <a:t> </a:t>
            </a:r>
            <a:r>
              <a:rPr lang="de-DE" dirty="0" err="1" smtClean="0"/>
              <a:t>now</a:t>
            </a:r>
            <a:r>
              <a:rPr lang="de-DE" dirty="0" smtClean="0"/>
              <a:t> will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enormous</a:t>
            </a:r>
            <a:r>
              <a:rPr lang="de-DE" dirty="0" smtClean="0"/>
              <a:t> </a:t>
            </a:r>
            <a:r>
              <a:rPr lang="de-DE" dirty="0" err="1" smtClean="0"/>
              <a:t>impact</a:t>
            </a:r>
            <a:r>
              <a:rPr lang="de-DE" dirty="0" smtClean="0"/>
              <a:t> on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shape</a:t>
            </a:r>
            <a:r>
              <a:rPr lang="de-DE" dirty="0" smtClean="0"/>
              <a:t> of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future</a:t>
            </a:r>
            <a:r>
              <a:rPr lang="de-DE" dirty="0" smtClean="0"/>
              <a:t>“ (</a:t>
            </a:r>
            <a:r>
              <a:rPr lang="de-DE" dirty="0" err="1" smtClean="0"/>
              <a:t>Ilulissat</a:t>
            </a:r>
            <a:r>
              <a:rPr lang="de-DE" dirty="0" smtClean="0"/>
              <a:t> Statement 2007, S. 2).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3817" y="342900"/>
            <a:ext cx="8230626" cy="6002383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 marL="789051" indent="-789051">
              <a:spcBef>
                <a:spcPct val="70000"/>
              </a:spcBef>
              <a:buNone/>
            </a:pPr>
            <a:r>
              <a:rPr lang="de-DE" b="1" dirty="0" smtClean="0"/>
              <a:t>3.	</a:t>
            </a:r>
            <a:r>
              <a:rPr lang="de-DE" b="1" dirty="0" err="1" smtClean="0"/>
              <a:t>Constellations</a:t>
            </a:r>
            <a:r>
              <a:rPr lang="de-DE" b="1" dirty="0" smtClean="0"/>
              <a:t> of </a:t>
            </a:r>
            <a:r>
              <a:rPr lang="de-DE" b="1" dirty="0" err="1" smtClean="0"/>
              <a:t>Responsible</a:t>
            </a:r>
            <a:r>
              <a:rPr lang="de-DE" b="1" dirty="0" smtClean="0"/>
              <a:t> Innovation</a:t>
            </a:r>
          </a:p>
          <a:p>
            <a:pPr marL="789051" indent="-789051">
              <a:spcBef>
                <a:spcPct val="70000"/>
              </a:spcBef>
              <a:buNone/>
            </a:pPr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„</a:t>
            </a:r>
            <a:r>
              <a:rPr lang="de-DE" dirty="0" err="1" smtClean="0"/>
              <a:t>responsible</a:t>
            </a:r>
            <a:r>
              <a:rPr lang="de-DE" dirty="0" smtClean="0"/>
              <a:t>“ in a </a:t>
            </a:r>
            <a:r>
              <a:rPr lang="de-DE" dirty="0" err="1" smtClean="0"/>
              <a:t>specific</a:t>
            </a:r>
            <a:r>
              <a:rPr lang="de-DE" dirty="0" smtClean="0"/>
              <a:t> </a:t>
            </a:r>
            <a:r>
              <a:rPr lang="de-DE" dirty="0" err="1" smtClean="0"/>
              <a:t>context</a:t>
            </a:r>
            <a:endParaRPr lang="de-DE" dirty="0" smtClean="0"/>
          </a:p>
          <a:p>
            <a:pPr marL="789051" indent="-789051">
              <a:lnSpc>
                <a:spcPts val="2800"/>
              </a:lnSpc>
              <a:spcBef>
                <a:spcPct val="70000"/>
              </a:spcBef>
              <a:buFont typeface="Arial" pitchFamily="34" charset="0"/>
              <a:buChar char="•"/>
            </a:pPr>
            <a:r>
              <a:rPr lang="de-DE" sz="2000" i="1" dirty="0" err="1" smtClean="0"/>
              <a:t>depends</a:t>
            </a:r>
            <a:r>
              <a:rPr lang="de-DE" sz="2000" i="1" dirty="0" smtClean="0"/>
              <a:t> on normative </a:t>
            </a:r>
            <a:r>
              <a:rPr lang="de-DE" sz="2000" i="1" dirty="0" err="1" smtClean="0"/>
              <a:t>frameworks</a:t>
            </a:r>
            <a:r>
              <a:rPr lang="de-DE" sz="2000" dirty="0" smtClean="0"/>
              <a:t> </a:t>
            </a:r>
            <a:r>
              <a:rPr lang="de-DE" sz="2000" dirty="0" err="1" smtClean="0"/>
              <a:t>which</a:t>
            </a:r>
            <a:r>
              <a:rPr lang="de-DE" sz="2000" dirty="0" smtClean="0"/>
              <a:t> </a:t>
            </a:r>
            <a:r>
              <a:rPr lang="de-DE" sz="2000" dirty="0" err="1" smtClean="0"/>
              <a:t>include</a:t>
            </a:r>
            <a:r>
              <a:rPr lang="de-DE" sz="2000" dirty="0" smtClean="0"/>
              <a:t> all regulative </a:t>
            </a:r>
            <a:r>
              <a:rPr lang="de-DE" sz="2000" dirty="0" err="1" smtClean="0"/>
              <a:t>parts</a:t>
            </a:r>
            <a:r>
              <a:rPr lang="de-DE" sz="2000" dirty="0" smtClean="0"/>
              <a:t> </a:t>
            </a:r>
            <a:r>
              <a:rPr lang="de-DE" sz="2000" dirty="0" err="1" smtClean="0"/>
              <a:t>governing</a:t>
            </a:r>
            <a:r>
              <a:rPr lang="de-DE" sz="2000" dirty="0" smtClean="0"/>
              <a:t> </a:t>
            </a:r>
            <a:r>
              <a:rPr lang="de-DE" sz="2000" dirty="0" err="1" smtClean="0"/>
              <a:t>acting</a:t>
            </a:r>
            <a:r>
              <a:rPr lang="de-DE" sz="2000" dirty="0" smtClean="0"/>
              <a:t> and </a:t>
            </a:r>
            <a:r>
              <a:rPr lang="de-DE" sz="2000" dirty="0" err="1" smtClean="0"/>
              <a:t>decision-making</a:t>
            </a:r>
            <a:r>
              <a:rPr lang="de-DE" sz="2000" dirty="0" smtClean="0"/>
              <a:t> in a </a:t>
            </a:r>
            <a:r>
              <a:rPr lang="de-DE" sz="2000" dirty="0" err="1" smtClean="0"/>
              <a:t>specific</a:t>
            </a:r>
            <a:r>
              <a:rPr lang="de-DE" sz="2000" dirty="0" smtClean="0"/>
              <a:t> </a:t>
            </a:r>
            <a:r>
              <a:rPr lang="de-DE" sz="2000" dirty="0" err="1" smtClean="0"/>
              <a:t>situation</a:t>
            </a:r>
            <a:r>
              <a:rPr lang="de-DE" sz="2000" dirty="0" smtClean="0"/>
              <a:t> (</a:t>
            </a:r>
            <a:r>
              <a:rPr lang="de-DE" sz="2000" dirty="0" err="1" smtClean="0"/>
              <a:t>customs</a:t>
            </a:r>
            <a:r>
              <a:rPr lang="de-DE" sz="2000" dirty="0" smtClean="0"/>
              <a:t>, </a:t>
            </a:r>
            <a:r>
              <a:rPr lang="de-DE" sz="2000" dirty="0" err="1" smtClean="0"/>
              <a:t>values</a:t>
            </a:r>
            <a:r>
              <a:rPr lang="de-DE" sz="2000" dirty="0" smtClean="0"/>
              <a:t>, </a:t>
            </a:r>
            <a:r>
              <a:rPr lang="de-DE" sz="2000" dirty="0" err="1" smtClean="0"/>
              <a:t>codes</a:t>
            </a:r>
            <a:r>
              <a:rPr lang="de-DE" sz="2000" dirty="0" smtClean="0"/>
              <a:t> of </a:t>
            </a:r>
            <a:r>
              <a:rPr lang="de-DE" sz="2000" dirty="0" err="1" smtClean="0"/>
              <a:t>conduct</a:t>
            </a:r>
            <a:r>
              <a:rPr lang="de-DE" sz="2000" dirty="0" smtClean="0"/>
              <a:t>, </a:t>
            </a:r>
            <a:r>
              <a:rPr lang="de-DE" sz="2000" dirty="0" err="1" smtClean="0"/>
              <a:t>law</a:t>
            </a:r>
            <a:r>
              <a:rPr lang="de-DE" sz="2000" dirty="0" smtClean="0"/>
              <a:t>, </a:t>
            </a:r>
            <a:r>
              <a:rPr lang="de-DE" sz="2000" dirty="0" err="1" smtClean="0"/>
              <a:t>rules</a:t>
            </a:r>
            <a:r>
              <a:rPr lang="de-DE" sz="2000" dirty="0" smtClean="0"/>
              <a:t> of </a:t>
            </a:r>
            <a:r>
              <a:rPr lang="de-DE" sz="2000" dirty="0" err="1" smtClean="0"/>
              <a:t>behaviour</a:t>
            </a:r>
            <a:r>
              <a:rPr lang="de-DE" sz="2000" dirty="0" smtClean="0"/>
              <a:t> etc.) </a:t>
            </a:r>
            <a:r>
              <a:rPr lang="de-DE" sz="2000" dirty="0" err="1" smtClean="0"/>
              <a:t>which</a:t>
            </a:r>
            <a:r>
              <a:rPr lang="de-DE" sz="2000" dirty="0" smtClean="0"/>
              <a:t> will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decisive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assessments</a:t>
            </a:r>
            <a:r>
              <a:rPr lang="de-DE" sz="2000" dirty="0" smtClean="0"/>
              <a:t> of </a:t>
            </a:r>
            <a:r>
              <a:rPr lang="de-DE" sz="2000" dirty="0" err="1" smtClean="0"/>
              <a:t>responsibility</a:t>
            </a:r>
            <a:endParaRPr lang="de-DE" sz="2000" dirty="0" smtClean="0"/>
          </a:p>
          <a:p>
            <a:pPr marL="789051" indent="-789051">
              <a:lnSpc>
                <a:spcPts val="2800"/>
              </a:lnSpc>
              <a:spcBef>
                <a:spcPct val="70000"/>
              </a:spcBef>
              <a:buFont typeface="Arial" pitchFamily="34" charset="0"/>
              <a:buChar char="•"/>
            </a:pPr>
            <a:r>
              <a:rPr lang="de-DE" sz="2000" dirty="0" smtClean="0"/>
              <a:t>will </a:t>
            </a:r>
            <a:r>
              <a:rPr lang="de-DE" sz="2000" dirty="0" err="1" smtClean="0"/>
              <a:t>differ</a:t>
            </a:r>
            <a:r>
              <a:rPr lang="de-DE" sz="2000" dirty="0" smtClean="0"/>
              <a:t> in „</a:t>
            </a:r>
            <a:r>
              <a:rPr lang="de-DE" sz="2000" dirty="0" err="1" smtClean="0"/>
              <a:t>standard</a:t>
            </a:r>
            <a:r>
              <a:rPr lang="de-DE" sz="2000" dirty="0" smtClean="0"/>
              <a:t>“ and „</a:t>
            </a:r>
            <a:r>
              <a:rPr lang="de-DE" sz="2000" dirty="0" err="1" smtClean="0"/>
              <a:t>non-standard</a:t>
            </a:r>
            <a:r>
              <a:rPr lang="de-DE" sz="2000" dirty="0" smtClean="0"/>
              <a:t>“ </a:t>
            </a:r>
            <a:r>
              <a:rPr lang="de-DE" sz="2000" dirty="0" err="1" smtClean="0"/>
              <a:t>situations</a:t>
            </a:r>
            <a:r>
              <a:rPr lang="de-DE" sz="2000" dirty="0" smtClean="0"/>
              <a:t> in </a:t>
            </a:r>
            <a:r>
              <a:rPr lang="de-DE" sz="2000" dirty="0" err="1" smtClean="0"/>
              <a:t>moral</a:t>
            </a:r>
            <a:r>
              <a:rPr lang="de-DE" sz="2000" dirty="0" smtClean="0"/>
              <a:t> </a:t>
            </a:r>
            <a:r>
              <a:rPr lang="de-DE" sz="2000" dirty="0" err="1" smtClean="0"/>
              <a:t>respect</a:t>
            </a:r>
            <a:endParaRPr lang="de-DE" sz="2000" dirty="0" smtClean="0"/>
          </a:p>
          <a:p>
            <a:pPr marL="789051" indent="-789051">
              <a:lnSpc>
                <a:spcPts val="2800"/>
              </a:lnSpc>
              <a:spcBef>
                <a:spcPct val="70000"/>
              </a:spcBef>
              <a:buFont typeface="Arial" pitchFamily="34" charset="0"/>
              <a:buChar char="•"/>
            </a:pPr>
            <a:r>
              <a:rPr lang="de-DE" sz="2000" dirty="0" smtClean="0"/>
              <a:t>„</a:t>
            </a:r>
            <a:r>
              <a:rPr lang="de-DE" sz="2000" dirty="0" err="1" smtClean="0"/>
              <a:t>standard</a:t>
            </a:r>
            <a:r>
              <a:rPr lang="de-DE" sz="2000" dirty="0" smtClean="0"/>
              <a:t> </a:t>
            </a:r>
            <a:r>
              <a:rPr lang="de-DE" sz="2000" dirty="0" err="1" smtClean="0"/>
              <a:t>situation</a:t>
            </a:r>
            <a:r>
              <a:rPr lang="de-DE" sz="2000" dirty="0" smtClean="0"/>
              <a:t>“: </a:t>
            </a:r>
            <a:r>
              <a:rPr lang="de-DE" sz="2000" dirty="0" err="1" smtClean="0"/>
              <a:t>the</a:t>
            </a:r>
            <a:r>
              <a:rPr lang="de-DE" sz="2000" dirty="0" smtClean="0"/>
              <a:t> „normative </a:t>
            </a:r>
            <a:r>
              <a:rPr lang="de-DE" sz="2000" dirty="0" err="1" smtClean="0"/>
              <a:t>framework</a:t>
            </a:r>
            <a:r>
              <a:rPr lang="de-DE" sz="2000" dirty="0" smtClean="0"/>
              <a:t>“ </a:t>
            </a:r>
            <a:r>
              <a:rPr lang="de-DE" sz="2000" dirty="0" err="1" smtClean="0"/>
              <a:t>governing</a:t>
            </a:r>
            <a:r>
              <a:rPr lang="de-DE" sz="2000" dirty="0" smtClean="0"/>
              <a:t> a </a:t>
            </a:r>
            <a:r>
              <a:rPr lang="de-DE" sz="2000" dirty="0" err="1" smtClean="0"/>
              <a:t>particular</a:t>
            </a:r>
            <a:r>
              <a:rPr lang="de-DE" sz="2000" dirty="0" smtClean="0"/>
              <a:t> </a:t>
            </a:r>
            <a:r>
              <a:rPr lang="de-DE" sz="2000" dirty="0" err="1" smtClean="0"/>
              <a:t>situation</a:t>
            </a:r>
            <a:r>
              <a:rPr lang="de-DE" sz="2000" dirty="0" smtClean="0"/>
              <a:t> </a:t>
            </a:r>
            <a:r>
              <a:rPr lang="de-DE" sz="2000" dirty="0" err="1" smtClean="0"/>
              <a:t>provides</a:t>
            </a:r>
            <a:r>
              <a:rPr lang="de-DE" sz="2000" dirty="0" smtClean="0"/>
              <a:t> good and </a:t>
            </a:r>
            <a:r>
              <a:rPr lang="de-DE" sz="2000" dirty="0" err="1" smtClean="0"/>
              <a:t>sufficient</a:t>
            </a:r>
            <a:r>
              <a:rPr lang="de-DE" sz="2000" dirty="0" smtClean="0"/>
              <a:t> </a:t>
            </a:r>
            <a:r>
              <a:rPr lang="de-DE" sz="2000" dirty="0" err="1" smtClean="0"/>
              <a:t>orientation</a:t>
            </a:r>
            <a:r>
              <a:rPr lang="de-DE" sz="2000" dirty="0" smtClean="0"/>
              <a:t> </a:t>
            </a:r>
            <a:r>
              <a:rPr lang="de-DE" sz="2000" dirty="0" err="1" smtClean="0"/>
              <a:t>for</a:t>
            </a:r>
            <a:r>
              <a:rPr lang="de-DE" sz="2000" dirty="0" smtClean="0"/>
              <a:t> </a:t>
            </a:r>
            <a:r>
              <a:rPr lang="de-DE" sz="2000" dirty="0" err="1" smtClean="0"/>
              <a:t>decision-making</a:t>
            </a:r>
            <a:r>
              <a:rPr lang="de-DE" sz="2000" dirty="0" smtClean="0"/>
              <a:t> and </a:t>
            </a:r>
            <a:r>
              <a:rPr lang="de-DE" sz="2000" dirty="0" err="1" smtClean="0"/>
              <a:t>assessment</a:t>
            </a:r>
            <a:r>
              <a:rPr lang="de-DE" sz="2000" dirty="0" smtClean="0"/>
              <a:t> of </a:t>
            </a:r>
            <a:r>
              <a:rPr lang="de-DE" sz="2000" dirty="0" err="1" smtClean="0"/>
              <a:t>responsibility</a:t>
            </a:r>
            <a:endParaRPr lang="de-DE" sz="2000" dirty="0" smtClean="0"/>
          </a:p>
          <a:p>
            <a:pPr marL="789051" indent="-789051">
              <a:lnSpc>
                <a:spcPts val="2800"/>
              </a:lnSpc>
              <a:spcBef>
                <a:spcPct val="70000"/>
              </a:spcBef>
              <a:buFont typeface="Arial" pitchFamily="34" charset="0"/>
              <a:buChar char="•"/>
            </a:pPr>
            <a:r>
              <a:rPr lang="de-DE" sz="2000" dirty="0" smtClean="0"/>
              <a:t>„</a:t>
            </a:r>
            <a:r>
              <a:rPr lang="de-DE" sz="2000" dirty="0" err="1" smtClean="0"/>
              <a:t>non-standard</a:t>
            </a:r>
            <a:r>
              <a:rPr lang="de-DE" sz="2000" dirty="0" smtClean="0"/>
              <a:t>“ </a:t>
            </a:r>
            <a:r>
              <a:rPr lang="de-DE" sz="2000" dirty="0" err="1" smtClean="0"/>
              <a:t>situation</a:t>
            </a:r>
            <a:r>
              <a:rPr lang="de-DE" sz="2000" dirty="0" smtClean="0"/>
              <a:t>: </a:t>
            </a:r>
            <a:r>
              <a:rPr lang="de-DE" sz="2000" dirty="0" err="1" smtClean="0"/>
              <a:t>this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not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case</a:t>
            </a:r>
            <a:r>
              <a:rPr lang="de-DE" sz="2000" dirty="0" smtClean="0"/>
              <a:t> </a:t>
            </a:r>
            <a:r>
              <a:rPr lang="de-DE" sz="2000" dirty="0" err="1" smtClean="0"/>
              <a:t>but</a:t>
            </a:r>
            <a:r>
              <a:rPr lang="de-DE" sz="2000" dirty="0" smtClean="0"/>
              <a:t> </a:t>
            </a:r>
            <a:r>
              <a:rPr lang="de-DE" sz="2000" dirty="0" err="1" smtClean="0"/>
              <a:t>there</a:t>
            </a:r>
            <a:r>
              <a:rPr lang="de-DE" sz="2000" dirty="0" smtClean="0"/>
              <a:t> </a:t>
            </a:r>
            <a:r>
              <a:rPr lang="de-DE" sz="2000" dirty="0" err="1" smtClean="0"/>
              <a:t>are</a:t>
            </a:r>
            <a:r>
              <a:rPr lang="de-DE" sz="2000" dirty="0" smtClean="0"/>
              <a:t> </a:t>
            </a:r>
            <a:r>
              <a:rPr lang="de-DE" sz="2000" dirty="0" err="1" smtClean="0"/>
              <a:t>conflicts</a:t>
            </a:r>
            <a:r>
              <a:rPr lang="de-DE" sz="2000" dirty="0" smtClean="0"/>
              <a:t>, </a:t>
            </a:r>
            <a:r>
              <a:rPr lang="de-DE" sz="2000" dirty="0" err="1" smtClean="0"/>
              <a:t>ambiguities</a:t>
            </a:r>
            <a:r>
              <a:rPr lang="de-DE" sz="2000" dirty="0" smtClean="0"/>
              <a:t> </a:t>
            </a:r>
            <a:r>
              <a:rPr lang="de-DE" sz="2000" dirty="0" err="1" smtClean="0"/>
              <a:t>or</a:t>
            </a:r>
            <a:r>
              <a:rPr lang="de-DE" sz="2000" dirty="0" smtClean="0"/>
              <a:t> </a:t>
            </a:r>
            <a:r>
              <a:rPr lang="de-DE" sz="2000" dirty="0" err="1" smtClean="0"/>
              <a:t>indifferences</a:t>
            </a:r>
            <a:endParaRPr lang="de-DE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2113" y="400050"/>
            <a:ext cx="8356600" cy="5863590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40000"/>
              </a:spcBef>
              <a:buFontTx/>
              <a:buNone/>
            </a:pPr>
            <a:r>
              <a:rPr lang="en-GB" sz="2000" b="1" dirty="0" smtClean="0"/>
              <a:t>„standard“ situations </a:t>
            </a:r>
            <a:r>
              <a:rPr lang="en-GB" sz="2000" dirty="0" smtClean="0"/>
              <a:t>in moral respect may be characterised by:</a:t>
            </a:r>
            <a:endParaRPr lang="en-GB" sz="2000" i="1" dirty="0" smtClean="0"/>
          </a:p>
          <a:p>
            <a:pPr>
              <a:spcBef>
                <a:spcPct val="40000"/>
              </a:spcBef>
              <a:buFont typeface="Arial" pitchFamily="34" charset="0"/>
              <a:buChar char="•"/>
            </a:pPr>
            <a:r>
              <a:rPr lang="en-GB" sz="2000" i="1" dirty="0" smtClean="0"/>
              <a:t>Pragmatic Completeness</a:t>
            </a:r>
            <a:r>
              <a:rPr lang="en-GB" sz="2000" dirty="0" smtClean="0"/>
              <a:t>: the normative framework has to comprehend the decision to be made adequately, and should leave no essential aspects out of consideration;</a:t>
            </a:r>
            <a:endParaRPr lang="en-GB" sz="2000" i="1" dirty="0" smtClean="0"/>
          </a:p>
          <a:p>
            <a:pPr>
              <a:spcBef>
                <a:spcPct val="40000"/>
              </a:spcBef>
              <a:buFont typeface="Arial" pitchFamily="34" charset="0"/>
              <a:buChar char="•"/>
            </a:pPr>
            <a:r>
              <a:rPr lang="en-GB" sz="2000" i="1" dirty="0" smtClean="0"/>
              <a:t>Local Consistency</a:t>
            </a:r>
            <a:r>
              <a:rPr lang="en-GB" sz="2000" dirty="0" smtClean="0"/>
              <a:t>: there has to be a „sufficient“ degree of freedom from contradiction among the various elements of the normative framework, because otherwise, action orientation wouldn’t be possible;</a:t>
            </a:r>
            <a:endParaRPr lang="en-GB" sz="2000" i="1" dirty="0" smtClean="0"/>
          </a:p>
          <a:p>
            <a:pPr>
              <a:spcBef>
                <a:spcPct val="40000"/>
              </a:spcBef>
              <a:buFont typeface="Arial" pitchFamily="34" charset="0"/>
              <a:buChar char="•"/>
            </a:pPr>
            <a:r>
              <a:rPr lang="en-GB" sz="2000" i="1" dirty="0" err="1" smtClean="0"/>
              <a:t>Unambiguity</a:t>
            </a:r>
            <a:r>
              <a:rPr lang="en-GB" sz="2000" dirty="0" smtClean="0"/>
              <a:t>: beyond the normative framework, there has to be a sufficient common understanding among the actors in the context of the decision under discussion;</a:t>
            </a:r>
            <a:endParaRPr lang="en-GB" sz="2000" i="1" dirty="0" smtClean="0"/>
          </a:p>
          <a:p>
            <a:pPr>
              <a:spcBef>
                <a:spcPct val="40000"/>
              </a:spcBef>
              <a:buFont typeface="Arial" pitchFamily="34" charset="0"/>
              <a:buChar char="•"/>
            </a:pPr>
            <a:r>
              <a:rPr lang="en-GB" sz="2000" i="1" dirty="0" smtClean="0"/>
              <a:t>Acceptance</a:t>
            </a:r>
            <a:r>
              <a:rPr lang="en-GB" sz="2000" dirty="0" smtClean="0"/>
              <a:t>: the normative framework has to be accepted as the basis for the decision by those concerned;</a:t>
            </a:r>
            <a:endParaRPr lang="en-GB" sz="2000" i="1" dirty="0" smtClean="0"/>
          </a:p>
          <a:p>
            <a:pPr>
              <a:spcBef>
                <a:spcPct val="40000"/>
              </a:spcBef>
              <a:buFont typeface="Arial" pitchFamily="34" charset="0"/>
              <a:buChar char="•"/>
            </a:pPr>
            <a:r>
              <a:rPr lang="en-GB" sz="2000" i="1" dirty="0" smtClean="0"/>
              <a:t>Observance</a:t>
            </a:r>
            <a:r>
              <a:rPr lang="en-GB" sz="2000" dirty="0" smtClean="0"/>
              <a:t>: the normative framework has to be in fact observed; lip-service, for instance, in environmental concerns, isn’t enough.</a:t>
            </a:r>
          </a:p>
          <a:p>
            <a:pPr>
              <a:spcBef>
                <a:spcPct val="40000"/>
              </a:spcBef>
              <a:buNone/>
            </a:pPr>
            <a:r>
              <a:rPr lang="en-GB" sz="2000" dirty="0" smtClean="0">
                <a:sym typeface="Wingdings" pitchFamily="2" charset="2"/>
              </a:rPr>
              <a:t>	Basic challenge of ethics: distinguishing between standard and non-standard situations in moral respect</a:t>
            </a:r>
            <a:endParaRPr lang="de-DE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3807" y="914400"/>
            <a:ext cx="8230626" cy="4728210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 marL="789051" indent="-789051">
              <a:lnSpc>
                <a:spcPct val="120000"/>
              </a:lnSpc>
              <a:spcBef>
                <a:spcPct val="70000"/>
              </a:spcBef>
              <a:buNone/>
            </a:pPr>
            <a:r>
              <a:rPr lang="de-DE" sz="2700" b="1" dirty="0" err="1" smtClean="0"/>
              <a:t>Overview</a:t>
            </a:r>
            <a:endParaRPr lang="de-DE" sz="2700" b="1" dirty="0" smtClean="0"/>
          </a:p>
          <a:p>
            <a:pPr marL="789051" indent="-789051">
              <a:lnSpc>
                <a:spcPct val="120000"/>
              </a:lnSpc>
              <a:spcBef>
                <a:spcPts val="4800"/>
              </a:spcBef>
              <a:buNone/>
            </a:pPr>
            <a:r>
              <a:rPr lang="de-DE" dirty="0" smtClean="0"/>
              <a:t>1.	Technology </a:t>
            </a:r>
            <a:r>
              <a:rPr lang="de-DE" dirty="0" err="1" smtClean="0"/>
              <a:t>Assessment</a:t>
            </a:r>
            <a:r>
              <a:rPr lang="de-DE" dirty="0" smtClean="0"/>
              <a:t> (TA)</a:t>
            </a:r>
          </a:p>
          <a:p>
            <a:pPr marL="789051" indent="-789051">
              <a:lnSpc>
                <a:spcPct val="120000"/>
              </a:lnSpc>
              <a:spcBef>
                <a:spcPts val="2400"/>
              </a:spcBef>
              <a:buNone/>
            </a:pPr>
            <a:r>
              <a:rPr lang="de-DE" dirty="0" smtClean="0"/>
              <a:t>2.	</a:t>
            </a:r>
            <a:r>
              <a:rPr lang="de-DE" dirty="0" err="1" smtClean="0"/>
              <a:t>The</a:t>
            </a:r>
            <a:r>
              <a:rPr lang="de-DE" dirty="0" smtClean="0"/>
              <a:t> EEE </a:t>
            </a:r>
            <a:r>
              <a:rPr lang="de-DE" dirty="0" err="1" smtClean="0"/>
              <a:t>concept</a:t>
            </a:r>
            <a:r>
              <a:rPr lang="de-DE" dirty="0" smtClean="0"/>
              <a:t> of </a:t>
            </a:r>
            <a:r>
              <a:rPr lang="de-DE" dirty="0" err="1" smtClean="0"/>
              <a:t>Responsibility</a:t>
            </a:r>
            <a:endParaRPr lang="de-DE" dirty="0" smtClean="0"/>
          </a:p>
          <a:p>
            <a:pPr marL="789051" indent="-789051">
              <a:lnSpc>
                <a:spcPct val="120000"/>
              </a:lnSpc>
              <a:spcBef>
                <a:spcPts val="2400"/>
              </a:spcBef>
              <a:buNone/>
            </a:pPr>
            <a:r>
              <a:rPr lang="de-DE" dirty="0" smtClean="0"/>
              <a:t>3.	</a:t>
            </a:r>
            <a:r>
              <a:rPr lang="de-DE" dirty="0" err="1" smtClean="0"/>
              <a:t>Constellations</a:t>
            </a:r>
            <a:r>
              <a:rPr lang="de-DE" dirty="0" smtClean="0"/>
              <a:t> of </a:t>
            </a:r>
            <a:r>
              <a:rPr lang="de-DE" dirty="0" err="1" smtClean="0"/>
              <a:t>Responsible</a:t>
            </a:r>
            <a:r>
              <a:rPr lang="de-DE" dirty="0" smtClean="0"/>
              <a:t> Innovation</a:t>
            </a:r>
          </a:p>
          <a:p>
            <a:pPr marL="789051" indent="-789051">
              <a:lnSpc>
                <a:spcPct val="120000"/>
              </a:lnSpc>
              <a:spcBef>
                <a:spcPts val="2400"/>
              </a:spcBef>
              <a:buNone/>
            </a:pPr>
            <a:r>
              <a:rPr lang="de-DE" dirty="0" smtClean="0"/>
              <a:t>4.	</a:t>
            </a:r>
            <a:r>
              <a:rPr lang="de-DE" dirty="0" err="1" smtClean="0"/>
              <a:t>Summarising</a:t>
            </a:r>
            <a:r>
              <a:rPr lang="de-DE" dirty="0" smtClean="0"/>
              <a:t> </a:t>
            </a:r>
            <a:r>
              <a:rPr lang="de-DE" dirty="0" err="1" smtClean="0"/>
              <a:t>conclusions</a:t>
            </a:r>
            <a:endParaRPr lang="de-D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687" y="731520"/>
            <a:ext cx="8230626" cy="5706020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de-DE" sz="2000" b="1" dirty="0" err="1" smtClean="0"/>
              <a:t>The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model</a:t>
            </a:r>
            <a:endParaRPr lang="de-DE" sz="2000" b="1" dirty="0" smtClean="0"/>
          </a:p>
          <a:p>
            <a:pPr>
              <a:buFontTx/>
              <a:buNone/>
            </a:pPr>
            <a:endParaRPr lang="de-DE" sz="2000" b="1" dirty="0" smtClean="0"/>
          </a:p>
        </p:txBody>
      </p:sp>
      <p:sp>
        <p:nvSpPr>
          <p:cNvPr id="6147" name="Oval 6"/>
          <p:cNvSpPr>
            <a:spLocks noChangeArrowheads="1"/>
          </p:cNvSpPr>
          <p:nvPr/>
        </p:nvSpPr>
        <p:spPr bwMode="auto">
          <a:xfrm>
            <a:off x="1814381" y="2161903"/>
            <a:ext cx="5626485" cy="2370364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75749" tIns="37874" rIns="75749" bIns="37874" anchor="ctr"/>
          <a:lstStyle/>
          <a:p>
            <a:endParaRPr lang="de-DE"/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3283220" y="2813686"/>
            <a:ext cx="3107010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/>
              <a:t>Standard </a:t>
            </a:r>
            <a:r>
              <a:rPr lang="de-DE" sz="2000" dirty="0" err="1" smtClean="0"/>
              <a:t>situations</a:t>
            </a:r>
            <a:endParaRPr lang="de-DE" sz="2000" dirty="0"/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465424" y="4721407"/>
            <a:ext cx="2582333" cy="99981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err="1" smtClean="0"/>
              <a:t>innovations</a:t>
            </a:r>
            <a:r>
              <a:rPr lang="de-DE" sz="2000" dirty="0" smtClean="0"/>
              <a:t> </a:t>
            </a:r>
            <a:r>
              <a:rPr lang="de-DE" sz="2000" dirty="0" err="1"/>
              <a:t>may</a:t>
            </a:r>
            <a:r>
              <a:rPr lang="de-DE" sz="2000" dirty="0"/>
              <a:t> </a:t>
            </a:r>
            <a:r>
              <a:rPr lang="de-DE" sz="2000" dirty="0" err="1"/>
              <a:t>challenge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framework</a:t>
            </a:r>
            <a:endParaRPr lang="de-DE" sz="2000" dirty="0"/>
          </a:p>
        </p:txBody>
      </p:sp>
      <p:sp>
        <p:nvSpPr>
          <p:cNvPr id="6150" name="Text Box 9"/>
          <p:cNvSpPr txBox="1">
            <a:spLocks noChangeArrowheads="1"/>
          </p:cNvSpPr>
          <p:nvPr/>
        </p:nvSpPr>
        <p:spPr bwMode="auto">
          <a:xfrm>
            <a:off x="5643624" y="1160417"/>
            <a:ext cx="2963166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smtClean="0"/>
              <a:t>normative </a:t>
            </a:r>
            <a:r>
              <a:rPr lang="de-DE" sz="2000" dirty="0" err="1"/>
              <a:t>framework</a:t>
            </a:r>
            <a:endParaRPr lang="de-DE" sz="2000" dirty="0"/>
          </a:p>
        </p:txBody>
      </p:sp>
      <p:sp>
        <p:nvSpPr>
          <p:cNvPr id="6151" name="Line 11"/>
          <p:cNvSpPr>
            <a:spLocks noChangeShapeType="1"/>
          </p:cNvSpPr>
          <p:nvPr/>
        </p:nvSpPr>
        <p:spPr bwMode="auto">
          <a:xfrm flipH="1">
            <a:off x="6061826" y="1548221"/>
            <a:ext cx="791505" cy="79329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sp>
        <p:nvSpPr>
          <p:cNvPr id="6152" name="Line 12"/>
          <p:cNvSpPr>
            <a:spLocks noChangeShapeType="1"/>
          </p:cNvSpPr>
          <p:nvPr/>
        </p:nvSpPr>
        <p:spPr bwMode="auto">
          <a:xfrm flipV="1">
            <a:off x="1529593" y="4022000"/>
            <a:ext cx="2903041" cy="661307"/>
          </a:xfrm>
          <a:prstGeom prst="line">
            <a:avLst/>
          </a:prstGeom>
          <a:ln>
            <a:headEnd type="none" w="sm" len="sm"/>
            <a:tailEnd type="triangle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lIns="75749" tIns="37874" rIns="75749" bIns="37874"/>
          <a:lstStyle/>
          <a:p>
            <a:endParaRPr lang="de-DE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153" name="Line 13"/>
          <p:cNvSpPr>
            <a:spLocks noChangeShapeType="1"/>
          </p:cNvSpPr>
          <p:nvPr/>
        </p:nvSpPr>
        <p:spPr bwMode="auto">
          <a:xfrm>
            <a:off x="4441614" y="4031524"/>
            <a:ext cx="978798" cy="119879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sp>
        <p:nvSpPr>
          <p:cNvPr id="6154" name="Text Box 14"/>
          <p:cNvSpPr txBox="1">
            <a:spLocks noChangeArrowheads="1"/>
          </p:cNvSpPr>
          <p:nvPr/>
        </p:nvSpPr>
        <p:spPr bwMode="auto">
          <a:xfrm>
            <a:off x="5420412" y="5041175"/>
            <a:ext cx="3195525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err="1"/>
              <a:t>Non-standard</a:t>
            </a:r>
            <a:r>
              <a:rPr lang="de-DE" sz="2000" dirty="0"/>
              <a:t> </a:t>
            </a:r>
            <a:r>
              <a:rPr lang="de-DE" sz="2000" dirty="0" err="1" smtClean="0"/>
              <a:t>situation</a:t>
            </a:r>
            <a:endParaRPr lang="de-DE" sz="2000" dirty="0"/>
          </a:p>
        </p:txBody>
      </p:sp>
      <p:cxnSp>
        <p:nvCxnSpPr>
          <p:cNvPr id="12" name="Gerade Verbindung mit Pfeil 11"/>
          <p:cNvCxnSpPr/>
          <p:nvPr/>
        </p:nvCxnSpPr>
        <p:spPr>
          <a:xfrm flipV="1">
            <a:off x="1097280" y="3234690"/>
            <a:ext cx="2023110" cy="1428750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687" y="731520"/>
            <a:ext cx="8230626" cy="5706020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de-DE" sz="2000" b="1" dirty="0" err="1" smtClean="0"/>
              <a:t>Unproblematic</a:t>
            </a:r>
            <a:r>
              <a:rPr lang="de-DE" sz="2000" b="1" dirty="0" smtClean="0"/>
              <a:t> Situation </a:t>
            </a:r>
          </a:p>
          <a:p>
            <a:pPr>
              <a:buFontTx/>
              <a:buNone/>
            </a:pPr>
            <a:endParaRPr lang="de-DE" sz="2000" b="1" dirty="0" smtClean="0"/>
          </a:p>
        </p:txBody>
      </p:sp>
      <p:sp>
        <p:nvSpPr>
          <p:cNvPr id="6147" name="Oval 6"/>
          <p:cNvSpPr>
            <a:spLocks noChangeArrowheads="1"/>
          </p:cNvSpPr>
          <p:nvPr/>
        </p:nvSpPr>
        <p:spPr bwMode="auto">
          <a:xfrm>
            <a:off x="1814381" y="2161903"/>
            <a:ext cx="5626485" cy="2370364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75749" tIns="37874" rIns="75749" bIns="37874" anchor="ctr"/>
          <a:lstStyle/>
          <a:p>
            <a:endParaRPr lang="de-DE"/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3283220" y="2813686"/>
            <a:ext cx="3107010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/>
              <a:t>Standard </a:t>
            </a:r>
            <a:r>
              <a:rPr lang="de-DE" sz="2000" dirty="0" err="1" smtClean="0"/>
              <a:t>situations</a:t>
            </a:r>
            <a:endParaRPr lang="de-DE" sz="2000" dirty="0"/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465424" y="4721407"/>
            <a:ext cx="2582333" cy="69204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err="1" smtClean="0"/>
              <a:t>innovation</a:t>
            </a:r>
            <a:r>
              <a:rPr lang="de-DE" sz="2000" dirty="0" smtClean="0"/>
              <a:t> </a:t>
            </a:r>
            <a:r>
              <a:rPr lang="de-DE" sz="2000" dirty="0" err="1" smtClean="0"/>
              <a:t>does</a:t>
            </a:r>
            <a:r>
              <a:rPr lang="de-DE" sz="2000" dirty="0" smtClean="0"/>
              <a:t> </a:t>
            </a:r>
            <a:r>
              <a:rPr lang="de-DE" sz="2000" dirty="0" err="1" smtClean="0"/>
              <a:t>not</a:t>
            </a:r>
            <a:r>
              <a:rPr lang="de-DE" sz="2000" dirty="0" smtClean="0"/>
              <a:t> </a:t>
            </a:r>
            <a:r>
              <a:rPr lang="de-DE" sz="2000" dirty="0" err="1" smtClean="0"/>
              <a:t>affect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framework</a:t>
            </a:r>
            <a:endParaRPr lang="de-DE" sz="2000" dirty="0"/>
          </a:p>
        </p:txBody>
      </p:sp>
      <p:sp>
        <p:nvSpPr>
          <p:cNvPr id="6150" name="Text Box 9"/>
          <p:cNvSpPr txBox="1">
            <a:spLocks noChangeArrowheads="1"/>
          </p:cNvSpPr>
          <p:nvPr/>
        </p:nvSpPr>
        <p:spPr bwMode="auto">
          <a:xfrm>
            <a:off x="5643624" y="1160417"/>
            <a:ext cx="2963166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smtClean="0"/>
              <a:t>normative </a:t>
            </a:r>
            <a:r>
              <a:rPr lang="de-DE" sz="2000" dirty="0" err="1"/>
              <a:t>framework</a:t>
            </a:r>
            <a:endParaRPr lang="de-DE" sz="2000" dirty="0"/>
          </a:p>
        </p:txBody>
      </p:sp>
      <p:sp>
        <p:nvSpPr>
          <p:cNvPr id="6151" name="Line 11"/>
          <p:cNvSpPr>
            <a:spLocks noChangeShapeType="1"/>
          </p:cNvSpPr>
          <p:nvPr/>
        </p:nvSpPr>
        <p:spPr bwMode="auto">
          <a:xfrm flipH="1">
            <a:off x="6061826" y="1548221"/>
            <a:ext cx="791505" cy="79329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cxnSp>
        <p:nvCxnSpPr>
          <p:cNvPr id="12" name="Gerade Verbindung mit Pfeil 11"/>
          <p:cNvCxnSpPr/>
          <p:nvPr/>
        </p:nvCxnSpPr>
        <p:spPr>
          <a:xfrm flipV="1">
            <a:off x="1097280" y="3234690"/>
            <a:ext cx="2023110" cy="1428750"/>
          </a:xfrm>
          <a:prstGeom prst="straightConnector1">
            <a:avLst/>
          </a:prstGeom>
          <a:ln>
            <a:tailEnd type="arrow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687" y="731520"/>
            <a:ext cx="8230626" cy="5706020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de-DE" sz="2000" b="1" dirty="0" smtClean="0"/>
              <a:t>Option 1 (</a:t>
            </a:r>
            <a:r>
              <a:rPr lang="de-DE" sz="2000" b="1" dirty="0" err="1" smtClean="0"/>
              <a:t>conservative</a:t>
            </a:r>
            <a:r>
              <a:rPr lang="de-DE" sz="2000" b="1" dirty="0" smtClean="0"/>
              <a:t>): </a:t>
            </a:r>
          </a:p>
          <a:p>
            <a:pPr>
              <a:buFontTx/>
              <a:buNone/>
            </a:pPr>
            <a:r>
              <a:rPr lang="de-DE" sz="2000" b="1" dirty="0" smtClean="0"/>
              <a:t>Innovation </a:t>
            </a:r>
            <a:r>
              <a:rPr lang="de-DE" sz="2000" b="1" dirty="0" err="1" smtClean="0"/>
              <a:t>would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violate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the</a:t>
            </a:r>
            <a:r>
              <a:rPr lang="de-DE" sz="2000" b="1" dirty="0" smtClean="0"/>
              <a:t> normative</a:t>
            </a:r>
          </a:p>
          <a:p>
            <a:pPr>
              <a:buFontTx/>
              <a:buNone/>
            </a:pPr>
            <a:r>
              <a:rPr lang="de-DE" sz="2000" b="1" dirty="0" err="1" smtClean="0"/>
              <a:t>framework</a:t>
            </a:r>
            <a:r>
              <a:rPr lang="de-DE" sz="2000" b="1" dirty="0" smtClean="0"/>
              <a:t> at </a:t>
            </a:r>
            <a:r>
              <a:rPr lang="de-DE" sz="2000" b="1" dirty="0" err="1" smtClean="0"/>
              <a:t>place</a:t>
            </a:r>
            <a:r>
              <a:rPr lang="de-DE" sz="2000" b="1" dirty="0" smtClean="0"/>
              <a:t> </a:t>
            </a:r>
            <a:r>
              <a:rPr lang="de-DE" sz="2000" b="1" dirty="0" smtClean="0">
                <a:sym typeface="Wingdings" pitchFamily="2" charset="2"/>
              </a:rPr>
              <a:t> </a:t>
            </a:r>
            <a:r>
              <a:rPr lang="de-DE" sz="2000" b="1" dirty="0" err="1" smtClean="0">
                <a:sym typeface="Wingdings" pitchFamily="2" charset="2"/>
              </a:rPr>
              <a:t>not</a:t>
            </a:r>
            <a:r>
              <a:rPr lang="de-DE" sz="2000" b="1" dirty="0" smtClean="0">
                <a:sym typeface="Wingdings" pitchFamily="2" charset="2"/>
              </a:rPr>
              <a:t> </a:t>
            </a:r>
            <a:r>
              <a:rPr lang="de-DE" sz="2000" b="1" dirty="0" err="1" smtClean="0">
                <a:sym typeface="Wingdings" pitchFamily="2" charset="2"/>
              </a:rPr>
              <a:t>responsible</a:t>
            </a:r>
            <a:r>
              <a:rPr lang="de-DE" sz="2000" b="1" dirty="0" smtClean="0">
                <a:sym typeface="Wingdings" pitchFamily="2" charset="2"/>
              </a:rPr>
              <a:t> </a:t>
            </a:r>
          </a:p>
          <a:p>
            <a:pPr>
              <a:buFontTx/>
              <a:buNone/>
            </a:pPr>
            <a:r>
              <a:rPr lang="de-DE" sz="2000" b="1" dirty="0" smtClean="0">
                <a:sym typeface="Wingdings" pitchFamily="2" charset="2"/>
              </a:rPr>
              <a:t> </a:t>
            </a:r>
            <a:r>
              <a:rPr lang="de-DE" sz="2000" b="1" dirty="0" err="1" smtClean="0"/>
              <a:t>reject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innovation</a:t>
            </a:r>
            <a:r>
              <a:rPr lang="de-DE" sz="2000" b="1" dirty="0" smtClean="0"/>
              <a:t>!</a:t>
            </a:r>
          </a:p>
        </p:txBody>
      </p:sp>
      <p:sp>
        <p:nvSpPr>
          <p:cNvPr id="6147" name="Oval 6"/>
          <p:cNvSpPr>
            <a:spLocks noChangeArrowheads="1"/>
          </p:cNvSpPr>
          <p:nvPr/>
        </p:nvSpPr>
        <p:spPr bwMode="auto">
          <a:xfrm>
            <a:off x="1814381" y="2161903"/>
            <a:ext cx="5626485" cy="2370364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75749" tIns="37874" rIns="75749" bIns="37874" anchor="ctr"/>
          <a:lstStyle/>
          <a:p>
            <a:endParaRPr lang="de-DE"/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3283220" y="2813686"/>
            <a:ext cx="3107010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/>
              <a:t>Standard </a:t>
            </a:r>
            <a:r>
              <a:rPr lang="de-DE" sz="2000" dirty="0" err="1" smtClean="0"/>
              <a:t>situations</a:t>
            </a:r>
            <a:r>
              <a:rPr lang="de-DE" sz="2000" dirty="0" smtClean="0"/>
              <a:t>)</a:t>
            </a:r>
            <a:endParaRPr lang="de-DE" sz="2000" dirty="0"/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876904" y="4607107"/>
            <a:ext cx="2582333" cy="63048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strike="sngStrike" dirty="0" err="1" smtClean="0"/>
              <a:t>innovation</a:t>
            </a:r>
            <a:endParaRPr lang="de-DE" sz="3600" strike="sngStrike" dirty="0"/>
          </a:p>
        </p:txBody>
      </p:sp>
      <p:sp>
        <p:nvSpPr>
          <p:cNvPr id="6150" name="Text Box 9"/>
          <p:cNvSpPr txBox="1">
            <a:spLocks noChangeArrowheads="1"/>
          </p:cNvSpPr>
          <p:nvPr/>
        </p:nvSpPr>
        <p:spPr bwMode="auto">
          <a:xfrm>
            <a:off x="5643624" y="1160417"/>
            <a:ext cx="2963166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smtClean="0"/>
              <a:t>Normative </a:t>
            </a:r>
            <a:r>
              <a:rPr lang="de-DE" sz="2000" dirty="0" err="1"/>
              <a:t>framework</a:t>
            </a:r>
            <a:endParaRPr lang="de-DE" sz="2000" dirty="0"/>
          </a:p>
        </p:txBody>
      </p:sp>
      <p:sp>
        <p:nvSpPr>
          <p:cNvPr id="6151" name="Line 11"/>
          <p:cNvSpPr>
            <a:spLocks noChangeShapeType="1"/>
          </p:cNvSpPr>
          <p:nvPr/>
        </p:nvSpPr>
        <p:spPr bwMode="auto">
          <a:xfrm flipH="1">
            <a:off x="6061826" y="1548221"/>
            <a:ext cx="791505" cy="79329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cxnSp>
        <p:nvCxnSpPr>
          <p:cNvPr id="9" name="Gerade Verbindung mit Pfeil 8"/>
          <p:cNvCxnSpPr/>
          <p:nvPr/>
        </p:nvCxnSpPr>
        <p:spPr>
          <a:xfrm flipV="1">
            <a:off x="1965960" y="3794760"/>
            <a:ext cx="1645920" cy="75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>
            <a:off x="3566160" y="3817620"/>
            <a:ext cx="2777490" cy="1463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687" y="731520"/>
            <a:ext cx="8230626" cy="5706020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de-DE" sz="2000" b="1" dirty="0" smtClean="0"/>
              <a:t>Option 2 (</a:t>
            </a:r>
            <a:r>
              <a:rPr lang="de-DE" sz="2000" b="1" dirty="0" err="1" smtClean="0"/>
              <a:t>creative</a:t>
            </a:r>
            <a:r>
              <a:rPr lang="de-DE" sz="2000" b="1" dirty="0" smtClean="0"/>
              <a:t>): </a:t>
            </a:r>
            <a:r>
              <a:rPr lang="de-DE" sz="2000" b="1" dirty="0" err="1" smtClean="0"/>
              <a:t>you</a:t>
            </a:r>
            <a:r>
              <a:rPr lang="de-DE" sz="2000" b="1" dirty="0" smtClean="0"/>
              <a:t> do </a:t>
            </a:r>
            <a:r>
              <a:rPr lang="de-DE" sz="2000" b="1" dirty="0" err="1" smtClean="0"/>
              <a:t>not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want</a:t>
            </a:r>
            <a:r>
              <a:rPr lang="de-DE" sz="2000" b="1" dirty="0" smtClean="0"/>
              <a:t> to </a:t>
            </a:r>
            <a:r>
              <a:rPr lang="de-DE" sz="2000" b="1" dirty="0" err="1" smtClean="0"/>
              <a:t>skip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the</a:t>
            </a:r>
            <a:endParaRPr lang="de-DE" sz="2000" b="1" dirty="0" smtClean="0"/>
          </a:p>
          <a:p>
            <a:pPr>
              <a:buFontTx/>
              <a:buNone/>
            </a:pPr>
            <a:r>
              <a:rPr lang="de-DE" sz="2000" b="1" dirty="0" err="1" smtClean="0"/>
              <a:t>innovation</a:t>
            </a:r>
            <a:r>
              <a:rPr lang="de-DE" sz="2000" b="1" dirty="0" smtClean="0"/>
              <a:t> </a:t>
            </a:r>
            <a:r>
              <a:rPr lang="de-DE" sz="2000" b="1" dirty="0" smtClean="0">
                <a:sym typeface="Wingdings" pitchFamily="2" charset="2"/>
              </a:rPr>
              <a:t> </a:t>
            </a:r>
            <a:r>
              <a:rPr lang="de-DE" sz="2000" b="1" dirty="0" err="1" smtClean="0">
                <a:sym typeface="Wingdings" pitchFamily="2" charset="2"/>
              </a:rPr>
              <a:t>m</a:t>
            </a:r>
            <a:r>
              <a:rPr lang="de-DE" sz="2000" b="1" dirty="0" err="1" smtClean="0"/>
              <a:t>odify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innovation</a:t>
            </a:r>
            <a:r>
              <a:rPr lang="de-DE" sz="2000" b="1" dirty="0" smtClean="0"/>
              <a:t>!</a:t>
            </a:r>
          </a:p>
          <a:p>
            <a:pPr>
              <a:buFontTx/>
              <a:buNone/>
            </a:pPr>
            <a:r>
              <a:rPr lang="de-DE" sz="2000" b="1" dirty="0" smtClean="0"/>
              <a:t>(</a:t>
            </a:r>
            <a:r>
              <a:rPr lang="de-DE" sz="2000" b="1" dirty="0" err="1" smtClean="0"/>
              <a:t>sustainability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criteria</a:t>
            </a:r>
            <a:r>
              <a:rPr lang="de-DE" sz="2000" b="1" dirty="0" smtClean="0"/>
              <a:t>)</a:t>
            </a:r>
          </a:p>
        </p:txBody>
      </p:sp>
      <p:sp>
        <p:nvSpPr>
          <p:cNvPr id="6147" name="Oval 6"/>
          <p:cNvSpPr>
            <a:spLocks noChangeArrowheads="1"/>
          </p:cNvSpPr>
          <p:nvPr/>
        </p:nvSpPr>
        <p:spPr bwMode="auto">
          <a:xfrm>
            <a:off x="1814381" y="2161903"/>
            <a:ext cx="5626485" cy="2370364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75749" tIns="37874" rIns="75749" bIns="37874" anchor="ctr"/>
          <a:lstStyle/>
          <a:p>
            <a:endParaRPr lang="de-DE"/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3283220" y="2813686"/>
            <a:ext cx="3107010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/>
              <a:t>Standard </a:t>
            </a:r>
            <a:r>
              <a:rPr lang="de-DE" sz="2000" dirty="0" err="1" smtClean="0"/>
              <a:t>situations</a:t>
            </a:r>
            <a:endParaRPr lang="de-DE" sz="2000" dirty="0"/>
          </a:p>
        </p:txBody>
      </p:sp>
      <p:sp>
        <p:nvSpPr>
          <p:cNvPr id="6149" name="Text Box 8"/>
          <p:cNvSpPr txBox="1">
            <a:spLocks noChangeArrowheads="1"/>
          </p:cNvSpPr>
          <p:nvPr/>
        </p:nvSpPr>
        <p:spPr bwMode="auto">
          <a:xfrm>
            <a:off x="465424" y="4721407"/>
            <a:ext cx="2582333" cy="99981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err="1" smtClean="0"/>
              <a:t>innovations</a:t>
            </a:r>
            <a:r>
              <a:rPr lang="de-DE" sz="2000" dirty="0" smtClean="0"/>
              <a:t> </a:t>
            </a:r>
            <a:r>
              <a:rPr lang="de-DE" sz="2000" dirty="0" err="1"/>
              <a:t>may</a:t>
            </a:r>
            <a:r>
              <a:rPr lang="de-DE" sz="2000" dirty="0"/>
              <a:t> </a:t>
            </a:r>
            <a:r>
              <a:rPr lang="de-DE" sz="2000" dirty="0" err="1"/>
              <a:t>challenge</a:t>
            </a:r>
            <a:r>
              <a:rPr lang="de-DE" sz="2000" dirty="0"/>
              <a:t> </a:t>
            </a:r>
            <a:r>
              <a:rPr lang="de-DE" sz="2000" dirty="0" err="1"/>
              <a:t>the</a:t>
            </a:r>
            <a:r>
              <a:rPr lang="de-DE" sz="2000" dirty="0"/>
              <a:t> </a:t>
            </a:r>
            <a:r>
              <a:rPr lang="de-DE" sz="2000" dirty="0" err="1"/>
              <a:t>framework</a:t>
            </a:r>
            <a:endParaRPr lang="de-DE" sz="2000" dirty="0"/>
          </a:p>
        </p:txBody>
      </p:sp>
      <p:sp>
        <p:nvSpPr>
          <p:cNvPr id="6150" name="Text Box 9"/>
          <p:cNvSpPr txBox="1">
            <a:spLocks noChangeArrowheads="1"/>
          </p:cNvSpPr>
          <p:nvPr/>
        </p:nvSpPr>
        <p:spPr bwMode="auto">
          <a:xfrm>
            <a:off x="5643624" y="1160417"/>
            <a:ext cx="2963166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smtClean="0"/>
              <a:t>Normative </a:t>
            </a:r>
            <a:r>
              <a:rPr lang="de-DE" sz="2000" dirty="0" err="1"/>
              <a:t>framework</a:t>
            </a:r>
            <a:endParaRPr lang="de-DE" sz="2000" dirty="0"/>
          </a:p>
        </p:txBody>
      </p:sp>
      <p:sp>
        <p:nvSpPr>
          <p:cNvPr id="6151" name="Line 11"/>
          <p:cNvSpPr>
            <a:spLocks noChangeShapeType="1"/>
          </p:cNvSpPr>
          <p:nvPr/>
        </p:nvSpPr>
        <p:spPr bwMode="auto">
          <a:xfrm flipH="1">
            <a:off x="6061826" y="1548221"/>
            <a:ext cx="791505" cy="79329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sp>
        <p:nvSpPr>
          <p:cNvPr id="6152" name="Line 12"/>
          <p:cNvSpPr>
            <a:spLocks noChangeShapeType="1"/>
          </p:cNvSpPr>
          <p:nvPr/>
        </p:nvSpPr>
        <p:spPr bwMode="auto">
          <a:xfrm flipV="1">
            <a:off x="1529593" y="4022000"/>
            <a:ext cx="2903041" cy="66130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sp>
        <p:nvSpPr>
          <p:cNvPr id="6153" name="Line 13"/>
          <p:cNvSpPr>
            <a:spLocks noChangeShapeType="1"/>
          </p:cNvSpPr>
          <p:nvPr/>
        </p:nvSpPr>
        <p:spPr bwMode="auto">
          <a:xfrm>
            <a:off x="4441614" y="4031524"/>
            <a:ext cx="978798" cy="119879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sp>
        <p:nvSpPr>
          <p:cNvPr id="6154" name="Text Box 14"/>
          <p:cNvSpPr txBox="1">
            <a:spLocks noChangeArrowheads="1"/>
          </p:cNvSpPr>
          <p:nvPr/>
        </p:nvSpPr>
        <p:spPr bwMode="auto">
          <a:xfrm>
            <a:off x="5420412" y="5041175"/>
            <a:ext cx="3195525" cy="38426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err="1"/>
              <a:t>Non-standard</a:t>
            </a:r>
            <a:r>
              <a:rPr lang="de-DE" sz="2000" dirty="0"/>
              <a:t> </a:t>
            </a:r>
            <a:r>
              <a:rPr lang="de-DE" sz="2000" dirty="0" err="1" smtClean="0"/>
              <a:t>situation</a:t>
            </a:r>
            <a:endParaRPr lang="de-DE" sz="2000" dirty="0"/>
          </a:p>
        </p:txBody>
      </p:sp>
      <p:cxnSp>
        <p:nvCxnSpPr>
          <p:cNvPr id="14" name="Gerade Verbindung mit Pfeil 13"/>
          <p:cNvCxnSpPr/>
          <p:nvPr/>
        </p:nvCxnSpPr>
        <p:spPr>
          <a:xfrm flipV="1">
            <a:off x="1028700" y="3097530"/>
            <a:ext cx="5440680" cy="15544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feld 14"/>
          <p:cNvSpPr txBox="1"/>
          <p:nvPr/>
        </p:nvSpPr>
        <p:spPr>
          <a:xfrm>
            <a:off x="6640830" y="2663190"/>
            <a:ext cx="2503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err="1" smtClean="0"/>
              <a:t>Modified</a:t>
            </a:r>
            <a:r>
              <a:rPr lang="de-DE" sz="2400" dirty="0" smtClean="0"/>
              <a:t> </a:t>
            </a:r>
            <a:r>
              <a:rPr lang="de-DE" sz="2400" dirty="0" err="1" smtClean="0"/>
              <a:t>innovation</a:t>
            </a:r>
            <a:endParaRPr lang="de-DE" sz="2400" dirty="0"/>
          </a:p>
        </p:txBody>
      </p:sp>
      <p:sp>
        <p:nvSpPr>
          <p:cNvPr id="13" name="Textfeld 12"/>
          <p:cNvSpPr txBox="1"/>
          <p:nvPr/>
        </p:nvSpPr>
        <p:spPr>
          <a:xfrm>
            <a:off x="4617720" y="3794760"/>
            <a:ext cx="1851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Initial </a:t>
            </a:r>
            <a:r>
              <a:rPr lang="de-DE" dirty="0" err="1" smtClean="0"/>
              <a:t>innovation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687" y="502920"/>
            <a:ext cx="8230626" cy="5934620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None/>
            </a:pPr>
            <a:r>
              <a:rPr lang="de-DE" sz="2000" b="1" dirty="0" smtClean="0"/>
              <a:t>Option 3 (</a:t>
            </a:r>
            <a:r>
              <a:rPr lang="de-DE" sz="2000" b="1" dirty="0" err="1" smtClean="0"/>
              <a:t>most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ambitious</a:t>
            </a:r>
            <a:r>
              <a:rPr lang="de-DE" sz="2000" b="1" dirty="0" smtClean="0"/>
              <a:t>): </a:t>
            </a:r>
            <a:r>
              <a:rPr lang="de-DE" sz="2000" b="1" dirty="0" err="1" smtClean="0"/>
              <a:t>you</a:t>
            </a:r>
            <a:r>
              <a:rPr lang="de-DE" sz="2000" b="1" dirty="0" smtClean="0"/>
              <a:t> do </a:t>
            </a:r>
            <a:r>
              <a:rPr lang="de-DE" sz="2000" b="1" dirty="0" err="1" smtClean="0"/>
              <a:t>not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want</a:t>
            </a:r>
            <a:r>
              <a:rPr lang="de-DE" sz="2000" b="1" dirty="0" smtClean="0"/>
              <a:t> to </a:t>
            </a:r>
            <a:r>
              <a:rPr lang="de-DE" sz="2000" b="1" dirty="0" err="1" smtClean="0"/>
              <a:t>skip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the</a:t>
            </a:r>
            <a:r>
              <a:rPr lang="de-DE" sz="2000" b="1" dirty="0" smtClean="0"/>
              <a:t> </a:t>
            </a:r>
          </a:p>
          <a:p>
            <a:pPr>
              <a:buFontTx/>
              <a:buNone/>
            </a:pPr>
            <a:r>
              <a:rPr lang="de-DE" sz="2000" b="1" dirty="0" err="1" smtClean="0"/>
              <a:t>innovation</a:t>
            </a:r>
            <a:r>
              <a:rPr lang="de-DE" sz="2000" b="1" dirty="0" smtClean="0"/>
              <a:t> and </a:t>
            </a:r>
            <a:r>
              <a:rPr lang="de-DE" sz="2000" b="1" dirty="0" err="1" smtClean="0"/>
              <a:t>you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are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not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able</a:t>
            </a:r>
            <a:r>
              <a:rPr lang="de-DE" sz="2000" b="1" dirty="0" smtClean="0"/>
              <a:t> </a:t>
            </a:r>
          </a:p>
          <a:p>
            <a:pPr>
              <a:buFontTx/>
              <a:buNone/>
            </a:pPr>
            <a:r>
              <a:rPr lang="de-DE" sz="2000" b="1" dirty="0" smtClean="0"/>
              <a:t>to </a:t>
            </a:r>
            <a:r>
              <a:rPr lang="de-DE" sz="2000" b="1" dirty="0" err="1" smtClean="0"/>
              <a:t>modify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it</a:t>
            </a:r>
            <a:r>
              <a:rPr lang="de-DE" sz="2000" b="1" dirty="0" smtClean="0"/>
              <a:t> </a:t>
            </a:r>
            <a:r>
              <a:rPr lang="de-DE" sz="2000" b="1" dirty="0" smtClean="0">
                <a:sym typeface="Wingdings" pitchFamily="2" charset="2"/>
              </a:rPr>
              <a:t> </a:t>
            </a:r>
            <a:r>
              <a:rPr lang="de-DE" sz="2000" b="1" dirty="0" err="1" smtClean="0">
                <a:sym typeface="Wingdings" pitchFamily="2" charset="2"/>
              </a:rPr>
              <a:t>try</a:t>
            </a:r>
            <a:r>
              <a:rPr lang="de-DE" sz="2000" b="1" dirty="0" smtClean="0">
                <a:sym typeface="Wingdings" pitchFamily="2" charset="2"/>
              </a:rPr>
              <a:t> </a:t>
            </a:r>
            <a:r>
              <a:rPr lang="de-DE" sz="2000" b="1" dirty="0" err="1" smtClean="0"/>
              <a:t>modifying</a:t>
            </a:r>
            <a:r>
              <a:rPr lang="de-DE" sz="2000" b="1" dirty="0" smtClean="0"/>
              <a:t> </a:t>
            </a:r>
          </a:p>
          <a:p>
            <a:pPr>
              <a:buFontTx/>
              <a:buNone/>
            </a:pPr>
            <a:r>
              <a:rPr lang="de-DE" sz="2000" b="1" dirty="0" err="1" smtClean="0"/>
              <a:t>the</a:t>
            </a:r>
            <a:r>
              <a:rPr lang="de-DE" sz="2000" b="1" dirty="0" smtClean="0"/>
              <a:t> normative </a:t>
            </a:r>
            <a:r>
              <a:rPr lang="de-DE" sz="2000" b="1" dirty="0" err="1" smtClean="0"/>
              <a:t>framework</a:t>
            </a:r>
            <a:r>
              <a:rPr lang="de-DE" sz="2000" b="1" dirty="0" smtClean="0"/>
              <a:t>!</a:t>
            </a:r>
          </a:p>
          <a:p>
            <a:pPr>
              <a:buFontTx/>
              <a:buNone/>
            </a:pPr>
            <a:endParaRPr lang="de-DE" sz="2000" b="1" dirty="0" smtClean="0"/>
          </a:p>
        </p:txBody>
      </p:sp>
      <p:sp>
        <p:nvSpPr>
          <p:cNvPr id="12291" name="Oval 3"/>
          <p:cNvSpPr>
            <a:spLocks noChangeArrowheads="1"/>
          </p:cNvSpPr>
          <p:nvPr/>
        </p:nvSpPr>
        <p:spPr bwMode="auto">
          <a:xfrm>
            <a:off x="1860101" y="2710543"/>
            <a:ext cx="5626485" cy="2370364"/>
          </a:xfrm>
          <a:prstGeom prst="ellipse">
            <a:avLst/>
          </a:prstGeom>
          <a:noFill/>
          <a:ln w="1270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 wrap="none" lIns="75749" tIns="37874" rIns="75749" bIns="37874" anchor="ctr"/>
          <a:lstStyle/>
          <a:p>
            <a:endParaRPr lang="de-DE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328940" y="3362326"/>
            <a:ext cx="3107010" cy="3534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Standard </a:t>
            </a:r>
            <a:r>
              <a:rPr lang="de-DE" dirty="0" err="1" smtClean="0"/>
              <a:t>situations</a:t>
            </a:r>
            <a:endParaRPr lang="de-DE" dirty="0"/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568294" y="5212897"/>
            <a:ext cx="2582333" cy="90748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/>
              <a:t>Innovations</a:t>
            </a:r>
            <a:r>
              <a:rPr lang="de-DE" dirty="0"/>
              <a:t> </a:t>
            </a:r>
            <a:r>
              <a:rPr lang="de-DE" dirty="0" err="1" smtClean="0"/>
              <a:t>challenging</a:t>
            </a:r>
            <a:r>
              <a:rPr lang="de-DE" dirty="0" smtClean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smtClean="0"/>
              <a:t>normative </a:t>
            </a:r>
            <a:r>
              <a:rPr lang="de-DE" dirty="0" err="1" smtClean="0"/>
              <a:t>framework</a:t>
            </a:r>
            <a:endParaRPr lang="de-DE" dirty="0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5677914" y="1709057"/>
            <a:ext cx="2754232" cy="3534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normative </a:t>
            </a:r>
            <a:r>
              <a:rPr lang="de-DE" dirty="0" err="1"/>
              <a:t>frameworks</a:t>
            </a:r>
            <a:endParaRPr lang="de-DE" dirty="0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 flipH="1">
            <a:off x="6107546" y="2096861"/>
            <a:ext cx="791505" cy="79329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V="1">
            <a:off x="1575313" y="4570640"/>
            <a:ext cx="2903041" cy="66130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>
            <a:off x="4487334" y="4580164"/>
            <a:ext cx="978798" cy="119879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5902293" y="4512129"/>
            <a:ext cx="2759363" cy="146148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Transformation of the non-standard situation (regarding NF I) into a standard situation (regarding NF II)</a:t>
            </a:r>
          </a:p>
        </p:txBody>
      </p:sp>
      <p:sp>
        <p:nvSpPr>
          <p:cNvPr id="12299" name="Oval 11"/>
          <p:cNvSpPr>
            <a:spLocks noChangeArrowheads="1"/>
          </p:cNvSpPr>
          <p:nvPr/>
        </p:nvSpPr>
        <p:spPr bwMode="auto">
          <a:xfrm>
            <a:off x="4099727" y="944545"/>
            <a:ext cx="4627581" cy="5345723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wrap="none" lIns="75749" tIns="37874" rIns="75749" bIns="37874" anchor="ctr"/>
          <a:lstStyle/>
          <a:p>
            <a:endParaRPr lang="de-DE"/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6597586" y="2517321"/>
            <a:ext cx="359192" cy="3534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I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8031789" y="1243693"/>
            <a:ext cx="281218" cy="3534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lIns="75749" tIns="37874" rIns="75749" bIns="37874">
            <a:spAutoFit/>
          </a:bodyPr>
          <a:lstStyle/>
          <a:p>
            <a:r>
              <a:rPr lang="de-DE"/>
              <a:t>II</a:t>
            </a:r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 flipV="1">
            <a:off x="6366677" y="1298122"/>
            <a:ext cx="492606" cy="466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lg" len="lg"/>
          </a:ln>
        </p:spPr>
        <p:txBody>
          <a:bodyPr lIns="75749" tIns="37874" rIns="75749" bIns="37874"/>
          <a:lstStyle/>
          <a:p>
            <a:endParaRPr lang="de-DE"/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5482809" y="5727247"/>
            <a:ext cx="352778" cy="35348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75749" tIns="37874" rIns="75749" bIns="37874"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3363" y="640080"/>
            <a:ext cx="7847677" cy="5546963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Aft>
                <a:spcPct val="50000"/>
              </a:spcAft>
              <a:buFontTx/>
              <a:buNone/>
            </a:pPr>
            <a:r>
              <a:rPr lang="de-DE" sz="2000" b="1" dirty="0" smtClean="0"/>
              <a:t>Different </a:t>
            </a:r>
            <a:r>
              <a:rPr lang="de-DE" sz="2000" b="1" dirty="0" err="1" smtClean="0"/>
              <a:t>tasks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for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responsible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innovation</a:t>
            </a:r>
            <a:endParaRPr lang="de-DE" sz="2000" b="1" dirty="0" smtClean="0"/>
          </a:p>
          <a:p>
            <a:pPr>
              <a:spcBef>
                <a:spcPct val="45000"/>
              </a:spcBef>
              <a:buFont typeface="Arial" pitchFamily="34" charset="0"/>
              <a:buChar char="•"/>
            </a:pPr>
            <a:r>
              <a:rPr lang="de-DE" sz="2000" dirty="0" err="1" smtClean="0"/>
              <a:t>identify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normative </a:t>
            </a:r>
            <a:r>
              <a:rPr lang="de-DE" sz="2000" dirty="0" err="1" smtClean="0"/>
              <a:t>frameworks</a:t>
            </a:r>
            <a:r>
              <a:rPr lang="de-DE" sz="2000" dirty="0" smtClean="0"/>
              <a:t> </a:t>
            </a:r>
            <a:r>
              <a:rPr lang="de-DE" sz="2000" dirty="0" err="1" smtClean="0"/>
              <a:t>governing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respective</a:t>
            </a:r>
            <a:r>
              <a:rPr lang="de-DE" sz="2000" dirty="0" smtClean="0"/>
              <a:t> </a:t>
            </a:r>
            <a:r>
              <a:rPr lang="de-DE" sz="2000" dirty="0" err="1" smtClean="0"/>
              <a:t>situation</a:t>
            </a:r>
            <a:endParaRPr lang="de-DE" sz="2000" dirty="0" smtClean="0"/>
          </a:p>
          <a:p>
            <a:pPr>
              <a:spcBef>
                <a:spcPct val="45000"/>
              </a:spcBef>
              <a:buFont typeface="Arial" pitchFamily="34" charset="0"/>
              <a:buChar char="•"/>
            </a:pPr>
            <a:r>
              <a:rPr lang="de-DE" sz="2000" dirty="0" err="1" smtClean="0"/>
              <a:t>reflect</a:t>
            </a:r>
            <a:r>
              <a:rPr lang="de-DE" sz="2000" dirty="0" smtClean="0"/>
              <a:t> on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possible</a:t>
            </a:r>
            <a:r>
              <a:rPr lang="de-DE" sz="2000" dirty="0" smtClean="0"/>
              <a:t> </a:t>
            </a:r>
            <a:r>
              <a:rPr lang="de-DE" sz="2000" dirty="0" err="1" smtClean="0"/>
              <a:t>limitations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„</a:t>
            </a:r>
            <a:r>
              <a:rPr lang="de-DE" sz="2000" dirty="0" err="1" smtClean="0"/>
              <a:t>standard</a:t>
            </a:r>
            <a:r>
              <a:rPr lang="de-DE" sz="2000" dirty="0" smtClean="0"/>
              <a:t> </a:t>
            </a:r>
            <a:r>
              <a:rPr lang="de-DE" sz="2000" dirty="0" err="1" smtClean="0"/>
              <a:t>situations</a:t>
            </a:r>
            <a:r>
              <a:rPr lang="de-DE" sz="2000" dirty="0" smtClean="0"/>
              <a:t>“</a:t>
            </a:r>
          </a:p>
          <a:p>
            <a:pPr>
              <a:spcBef>
                <a:spcPct val="45000"/>
              </a:spcBef>
              <a:buFont typeface="Arial" pitchFamily="34" charset="0"/>
              <a:buChar char="•"/>
            </a:pPr>
            <a:r>
              <a:rPr lang="de-DE" sz="2000" dirty="0" err="1" smtClean="0"/>
              <a:t>assess</a:t>
            </a:r>
            <a:r>
              <a:rPr lang="de-DE" sz="2000" dirty="0" smtClean="0"/>
              <a:t> </a:t>
            </a:r>
            <a:r>
              <a:rPr lang="de-DE" sz="2000" dirty="0" err="1" smtClean="0"/>
              <a:t>whether</a:t>
            </a:r>
            <a:r>
              <a:rPr lang="de-DE" sz="2000" dirty="0" smtClean="0"/>
              <a:t> a </a:t>
            </a:r>
            <a:r>
              <a:rPr lang="de-DE" sz="2000" dirty="0" err="1" smtClean="0"/>
              <a:t>specific</a:t>
            </a:r>
            <a:r>
              <a:rPr lang="de-DE" sz="2000" dirty="0" smtClean="0"/>
              <a:t> </a:t>
            </a:r>
            <a:r>
              <a:rPr lang="de-DE" sz="2000" dirty="0" err="1" smtClean="0"/>
              <a:t>innovation</a:t>
            </a:r>
            <a:r>
              <a:rPr lang="de-DE" sz="2000" dirty="0" smtClean="0"/>
              <a:t> </a:t>
            </a:r>
            <a:r>
              <a:rPr lang="de-DE" sz="2000" dirty="0" err="1" smtClean="0"/>
              <a:t>could</a:t>
            </a:r>
            <a:r>
              <a:rPr lang="de-DE" sz="2000" dirty="0" smtClean="0"/>
              <a:t> </a:t>
            </a:r>
            <a:r>
              <a:rPr lang="de-DE" sz="2000" dirty="0" err="1" smtClean="0"/>
              <a:t>challenge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</a:t>
            </a:r>
            <a:r>
              <a:rPr lang="de-DE" sz="2000" dirty="0" err="1" smtClean="0"/>
              <a:t>respective</a:t>
            </a:r>
            <a:r>
              <a:rPr lang="de-DE" sz="2000" dirty="0" smtClean="0"/>
              <a:t> normative </a:t>
            </a:r>
            <a:r>
              <a:rPr lang="de-DE" sz="2000" dirty="0" err="1" smtClean="0"/>
              <a:t>framework</a:t>
            </a:r>
            <a:endParaRPr lang="de-DE" sz="2000" dirty="0" smtClean="0"/>
          </a:p>
          <a:p>
            <a:pPr>
              <a:spcBef>
                <a:spcPct val="45000"/>
              </a:spcBef>
              <a:buFont typeface="Arial" pitchFamily="34" charset="0"/>
              <a:buChar char="•"/>
            </a:pPr>
            <a:r>
              <a:rPr lang="de-DE" sz="2000" dirty="0" err="1" smtClean="0"/>
              <a:t>answer</a:t>
            </a:r>
            <a:r>
              <a:rPr lang="de-DE" sz="2000" dirty="0" smtClean="0"/>
              <a:t> </a:t>
            </a: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should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done</a:t>
            </a:r>
            <a:r>
              <a:rPr lang="de-DE" sz="2000" dirty="0" smtClean="0"/>
              <a:t> in </a:t>
            </a:r>
            <a:r>
              <a:rPr lang="de-DE" sz="2000" dirty="0" err="1" smtClean="0"/>
              <a:t>case</a:t>
            </a:r>
            <a:r>
              <a:rPr lang="de-DE" sz="2000" dirty="0" smtClean="0"/>
              <a:t> of „</a:t>
            </a:r>
            <a:r>
              <a:rPr lang="de-DE" sz="2000" dirty="0" err="1" smtClean="0"/>
              <a:t>non-responsible</a:t>
            </a:r>
            <a:r>
              <a:rPr lang="de-DE" sz="2000" dirty="0" smtClean="0"/>
              <a:t>“ </a:t>
            </a:r>
            <a:r>
              <a:rPr lang="de-DE" sz="2000" dirty="0" err="1" smtClean="0"/>
              <a:t>innovation</a:t>
            </a:r>
            <a:endParaRPr lang="de-DE" sz="2000" dirty="0" smtClean="0"/>
          </a:p>
          <a:p>
            <a:pPr>
              <a:spcBef>
                <a:spcPct val="45000"/>
              </a:spcBef>
              <a:buNone/>
            </a:pPr>
            <a:r>
              <a:rPr lang="de-DE" sz="2000" dirty="0" smtClean="0"/>
              <a:t>(a) </a:t>
            </a:r>
            <a:r>
              <a:rPr lang="de-DE" sz="2000" dirty="0" err="1" smtClean="0"/>
              <a:t>modify</a:t>
            </a:r>
            <a:r>
              <a:rPr lang="de-DE" sz="2000" dirty="0" smtClean="0"/>
              <a:t> </a:t>
            </a:r>
            <a:r>
              <a:rPr lang="de-DE" sz="2000" dirty="0" err="1" smtClean="0"/>
              <a:t>innovation</a:t>
            </a:r>
            <a:r>
              <a:rPr lang="de-DE" sz="2000" dirty="0" smtClean="0"/>
              <a:t> </a:t>
            </a:r>
            <a:r>
              <a:rPr lang="de-DE" sz="2000" dirty="0" err="1" smtClean="0"/>
              <a:t>path</a:t>
            </a:r>
            <a:r>
              <a:rPr lang="de-DE" sz="2000" dirty="0" smtClean="0"/>
              <a:t> (in </a:t>
            </a:r>
            <a:r>
              <a:rPr lang="de-DE" sz="2000" dirty="0" err="1" smtClean="0"/>
              <a:t>cooperation</a:t>
            </a:r>
            <a:r>
              <a:rPr lang="de-DE" sz="2000" dirty="0" smtClean="0"/>
              <a:t> </a:t>
            </a:r>
            <a:r>
              <a:rPr lang="de-DE" sz="2000" dirty="0" err="1" smtClean="0"/>
              <a:t>with</a:t>
            </a:r>
            <a:r>
              <a:rPr lang="de-DE" sz="2000" dirty="0" smtClean="0"/>
              <a:t> lab </a:t>
            </a:r>
            <a:r>
              <a:rPr lang="de-DE" sz="2000" dirty="0" err="1" smtClean="0"/>
              <a:t>researchers</a:t>
            </a:r>
            <a:r>
              <a:rPr lang="de-DE" sz="2000" dirty="0" smtClean="0"/>
              <a:t>)</a:t>
            </a:r>
          </a:p>
          <a:p>
            <a:pPr>
              <a:spcBef>
                <a:spcPct val="45000"/>
              </a:spcBef>
              <a:buNone/>
            </a:pPr>
            <a:r>
              <a:rPr lang="de-DE" sz="2000" dirty="0" smtClean="0"/>
              <a:t>(b) </a:t>
            </a:r>
            <a:r>
              <a:rPr lang="de-DE" sz="2000" dirty="0" err="1" smtClean="0"/>
              <a:t>develop</a:t>
            </a:r>
            <a:r>
              <a:rPr lang="de-DE" sz="2000" dirty="0" smtClean="0"/>
              <a:t> </a:t>
            </a:r>
            <a:r>
              <a:rPr lang="de-DE" sz="2000" dirty="0" err="1" smtClean="0"/>
              <a:t>further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„normative </a:t>
            </a:r>
            <a:r>
              <a:rPr lang="de-DE" sz="2000" dirty="0" err="1" smtClean="0"/>
              <a:t>framework</a:t>
            </a:r>
            <a:r>
              <a:rPr lang="de-DE" sz="2000" dirty="0" smtClean="0"/>
              <a:t>“ (</a:t>
            </a:r>
            <a:r>
              <a:rPr lang="de-DE" sz="2000" dirty="0" err="1" smtClean="0"/>
              <a:t>which</a:t>
            </a:r>
            <a:r>
              <a:rPr lang="de-DE" sz="2000" dirty="0" smtClean="0"/>
              <a:t> </a:t>
            </a:r>
            <a:r>
              <a:rPr lang="de-DE" sz="2000" dirty="0" err="1" smtClean="0"/>
              <a:t>would</a:t>
            </a:r>
            <a:r>
              <a:rPr lang="de-DE" sz="2000" dirty="0" smtClean="0"/>
              <a:t> </a:t>
            </a:r>
            <a:r>
              <a:rPr lang="de-DE" sz="2000" dirty="0" err="1" smtClean="0"/>
              <a:t>have</a:t>
            </a:r>
            <a:r>
              <a:rPr lang="de-DE" sz="2000" dirty="0" smtClean="0"/>
              <a:t> to </a:t>
            </a:r>
            <a:r>
              <a:rPr lang="de-DE" sz="2000" dirty="0" err="1" smtClean="0"/>
              <a:t>take</a:t>
            </a:r>
            <a:r>
              <a:rPr lang="de-DE" sz="2000" dirty="0" smtClean="0"/>
              <a:t> </a:t>
            </a:r>
            <a:r>
              <a:rPr lang="de-DE" sz="2000" dirty="0" err="1" smtClean="0"/>
              <a:t>place</a:t>
            </a:r>
            <a:r>
              <a:rPr lang="de-DE" sz="2000" dirty="0" smtClean="0"/>
              <a:t> </a:t>
            </a:r>
            <a:r>
              <a:rPr lang="de-DE" sz="2000" dirty="0" err="1" smtClean="0"/>
              <a:t>outside</a:t>
            </a:r>
            <a:r>
              <a:rPr lang="de-DE" sz="2000" dirty="0" smtClean="0"/>
              <a:t> </a:t>
            </a:r>
            <a:r>
              <a:rPr lang="de-DE" sz="2000" dirty="0" err="1" smtClean="0"/>
              <a:t>the</a:t>
            </a:r>
            <a:r>
              <a:rPr lang="de-DE" sz="2000" dirty="0" smtClean="0"/>
              <a:t> lab)</a:t>
            </a:r>
          </a:p>
          <a:p>
            <a:pPr lvl="1">
              <a:spcBef>
                <a:spcPct val="45000"/>
              </a:spcBef>
              <a:buFont typeface="Arial" pitchFamily="34" charset="0"/>
              <a:buChar char="•"/>
            </a:pPr>
            <a:r>
              <a:rPr lang="de-DE" sz="1800" dirty="0" smtClean="0"/>
              <a:t>substantial </a:t>
            </a:r>
            <a:r>
              <a:rPr lang="de-DE" sz="1800" i="1" dirty="0" err="1" smtClean="0"/>
              <a:t>contributions</a:t>
            </a:r>
            <a:r>
              <a:rPr lang="de-DE" sz="1800" i="1" dirty="0" smtClean="0"/>
              <a:t> </a:t>
            </a:r>
            <a:r>
              <a:rPr lang="de-DE" sz="1800" dirty="0" smtClean="0"/>
              <a:t>to </a:t>
            </a:r>
            <a:r>
              <a:rPr lang="de-DE" sz="1800" dirty="0" err="1" smtClean="0"/>
              <a:t>problem-solving</a:t>
            </a:r>
            <a:r>
              <a:rPr lang="de-DE" sz="1800" dirty="0" smtClean="0"/>
              <a:t> </a:t>
            </a:r>
            <a:r>
              <a:rPr lang="de-DE" sz="1800" dirty="0" err="1" smtClean="0"/>
              <a:t>processes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required</a:t>
            </a:r>
            <a:r>
              <a:rPr lang="de-DE" sz="1800" dirty="0" smtClean="0"/>
              <a:t> as an </a:t>
            </a:r>
            <a:r>
              <a:rPr lang="de-DE" sz="1800" dirty="0" err="1" smtClean="0"/>
              <a:t>advice</a:t>
            </a:r>
            <a:endParaRPr lang="de-DE" sz="1800" dirty="0" smtClean="0"/>
          </a:p>
          <a:p>
            <a:pPr lvl="1">
              <a:spcBef>
                <a:spcPct val="45000"/>
              </a:spcBef>
              <a:buFont typeface="Arial" pitchFamily="34" charset="0"/>
              <a:buChar char="•"/>
            </a:pPr>
            <a:r>
              <a:rPr lang="de-DE" sz="1800" dirty="0" err="1" smtClean="0"/>
              <a:t>processes</a:t>
            </a:r>
            <a:r>
              <a:rPr lang="de-DE" sz="1800" dirty="0" smtClean="0"/>
              <a:t> of </a:t>
            </a:r>
            <a:r>
              <a:rPr lang="de-DE" sz="1800" dirty="0" err="1" smtClean="0"/>
              <a:t>communication</a:t>
            </a:r>
            <a:r>
              <a:rPr lang="de-DE" sz="1800" dirty="0" smtClean="0"/>
              <a:t>, </a:t>
            </a:r>
            <a:r>
              <a:rPr lang="de-DE" sz="1800" dirty="0" err="1" smtClean="0"/>
              <a:t>analysis</a:t>
            </a:r>
            <a:r>
              <a:rPr lang="de-DE" sz="1800" dirty="0" smtClean="0"/>
              <a:t> and </a:t>
            </a:r>
            <a:r>
              <a:rPr lang="de-DE" sz="1800" dirty="0" err="1" smtClean="0"/>
              <a:t>assessment</a:t>
            </a:r>
            <a:r>
              <a:rPr lang="de-DE" sz="1800" dirty="0" smtClean="0"/>
              <a:t> </a:t>
            </a:r>
            <a:r>
              <a:rPr lang="de-DE" sz="1800" dirty="0" err="1" smtClean="0"/>
              <a:t>are</a:t>
            </a:r>
            <a:r>
              <a:rPr lang="de-DE" sz="1800" dirty="0" smtClean="0"/>
              <a:t> </a:t>
            </a:r>
            <a:r>
              <a:rPr lang="de-DE" sz="1800" dirty="0" err="1" smtClean="0"/>
              <a:t>required</a:t>
            </a:r>
            <a:r>
              <a:rPr lang="de-DE" sz="1800" dirty="0" smtClean="0"/>
              <a:t> (TA </a:t>
            </a:r>
            <a:r>
              <a:rPr lang="de-DE" sz="1800" dirty="0" err="1" smtClean="0"/>
              <a:t>type</a:t>
            </a:r>
            <a:r>
              <a:rPr lang="de-DE" sz="1800" dirty="0" smtClean="0"/>
              <a:t> </a:t>
            </a:r>
            <a:r>
              <a:rPr lang="de-DE" sz="1800" dirty="0" err="1" smtClean="0"/>
              <a:t>approach</a:t>
            </a:r>
            <a:r>
              <a:rPr lang="de-DE" sz="18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687" y="365760"/>
            <a:ext cx="8230626" cy="5962923"/>
          </a:xfrm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 marL="789051" indent="-789051">
              <a:lnSpc>
                <a:spcPct val="120000"/>
              </a:lnSpc>
              <a:spcBef>
                <a:spcPct val="70000"/>
              </a:spcBef>
              <a:buAutoNum type="arabicPeriod" startAt="4"/>
            </a:pPr>
            <a:r>
              <a:rPr lang="de-DE" sz="2300" b="1" dirty="0" err="1" smtClean="0"/>
              <a:t>Summarising</a:t>
            </a:r>
            <a:r>
              <a:rPr lang="de-DE" sz="2300" b="1" dirty="0" smtClean="0"/>
              <a:t> </a:t>
            </a:r>
            <a:r>
              <a:rPr lang="de-DE" sz="2300" b="1" dirty="0" err="1" smtClean="0"/>
              <a:t>conclusions</a:t>
            </a:r>
            <a:endParaRPr lang="en-GB" sz="2200" dirty="0" smtClean="0"/>
          </a:p>
          <a:p>
            <a:pPr marL="576000" indent="-288000">
              <a:lnSpc>
                <a:spcPts val="26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sz="2000" dirty="0" smtClean="0"/>
              <a:t>Responsible Innovation – it is necessary to clarify the basic terms (such as “responsible”) in order to avoid mere </a:t>
            </a:r>
            <a:r>
              <a:rPr lang="en-GB" sz="2000" dirty="0" err="1" smtClean="0"/>
              <a:t>rhetorics</a:t>
            </a:r>
            <a:endParaRPr lang="en-GB" sz="2000" dirty="0" smtClean="0"/>
          </a:p>
          <a:p>
            <a:pPr marL="576000" indent="-288000">
              <a:lnSpc>
                <a:spcPts val="26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sz="2000" dirty="0" smtClean="0"/>
              <a:t>the EEE concept of responsibility is a proposal to the ongoing debate</a:t>
            </a:r>
          </a:p>
          <a:p>
            <a:pPr marL="576000" indent="-288000">
              <a:lnSpc>
                <a:spcPts val="26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sz="2000" dirty="0" smtClean="0"/>
              <a:t>it might be understood as a kind of “hermeneutical“ approach to better understand responsibility issues in given contexts instead of simply applying rules </a:t>
            </a:r>
          </a:p>
          <a:p>
            <a:pPr marL="576000" indent="-288000">
              <a:lnSpc>
                <a:spcPts val="26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sz="2000" dirty="0" smtClean="0"/>
              <a:t>it makes clear that Responsible Innovation grounds in different fields such as TA, STS, ethics, and philosophy of science</a:t>
            </a:r>
          </a:p>
          <a:p>
            <a:pPr marL="576000" indent="-288000">
              <a:lnSpc>
                <a:spcPts val="26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GB" sz="2000" dirty="0" smtClean="0"/>
              <a:t>Responsible Innovation thus provides an opportunity to overcome earlier and fruitless struggles between social sciences and philosophy towards targeted cooperation </a:t>
            </a:r>
          </a:p>
          <a:p>
            <a:pPr marL="576000" indent="-288000">
              <a:lnSpc>
                <a:spcPts val="2600"/>
              </a:lnSpc>
              <a:spcBef>
                <a:spcPts val="1800"/>
              </a:spcBef>
              <a:buFont typeface="Arial" pitchFamily="34" charset="0"/>
              <a:buChar char="•"/>
            </a:pPr>
            <a:endParaRPr lang="en-GB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75749" tIns="37874" rIns="75749" bIns="37874" numCol="1" anchor="t" anchorCtr="0" compatLnSpc="1">
            <a:prstTxWarp prst="textNoShape">
              <a:avLst/>
            </a:prstTxWarp>
          </a:bodyPr>
          <a:lstStyle/>
          <a:p>
            <a:pPr algn="ctr">
              <a:buFontTx/>
              <a:buNone/>
            </a:pPr>
            <a:endParaRPr lang="de-DE" dirty="0" smtClean="0"/>
          </a:p>
          <a:p>
            <a:pPr algn="ctr">
              <a:buFontTx/>
              <a:buNone/>
            </a:pPr>
            <a:endParaRPr lang="de-DE" dirty="0" smtClean="0"/>
          </a:p>
          <a:p>
            <a:pPr algn="ctr">
              <a:buFontTx/>
              <a:buNone/>
            </a:pPr>
            <a:r>
              <a:rPr lang="de-DE" sz="3600" dirty="0" err="1" smtClean="0"/>
              <a:t>Thank</a:t>
            </a:r>
            <a:r>
              <a:rPr lang="de-DE" sz="3600" dirty="0" smtClean="0"/>
              <a:t> </a:t>
            </a:r>
            <a:r>
              <a:rPr lang="de-DE" sz="3600" dirty="0" err="1" smtClean="0"/>
              <a:t>you</a:t>
            </a:r>
            <a:r>
              <a:rPr lang="de-DE" sz="3600" dirty="0" smtClean="0"/>
              <a:t> </a:t>
            </a:r>
            <a:r>
              <a:rPr lang="de-DE" sz="3600" dirty="0" err="1" smtClean="0"/>
              <a:t>for</a:t>
            </a:r>
            <a:r>
              <a:rPr lang="de-DE" sz="3600" dirty="0" smtClean="0"/>
              <a:t> </a:t>
            </a:r>
            <a:r>
              <a:rPr lang="de-DE" sz="3600" dirty="0" err="1" smtClean="0"/>
              <a:t>your</a:t>
            </a:r>
            <a:r>
              <a:rPr lang="de-DE" sz="3600" dirty="0" smtClean="0"/>
              <a:t> </a:t>
            </a:r>
            <a:r>
              <a:rPr lang="de-DE" sz="3600" dirty="0" err="1" smtClean="0"/>
              <a:t>attention</a:t>
            </a:r>
            <a:r>
              <a:rPr lang="de-DE" sz="3600" dirty="0" smtClean="0"/>
              <a:t>!</a:t>
            </a:r>
          </a:p>
          <a:p>
            <a:pPr algn="ctr">
              <a:buFontTx/>
              <a:buNone/>
            </a:pPr>
            <a:endParaRPr lang="de-DE" sz="3600" dirty="0" smtClean="0"/>
          </a:p>
          <a:p>
            <a:pPr algn="ctr">
              <a:buFontTx/>
              <a:buNone/>
            </a:pPr>
            <a:endParaRPr lang="de-DE" sz="3600" dirty="0" smtClean="0"/>
          </a:p>
          <a:p>
            <a:pPr algn="ctr">
              <a:buFontTx/>
              <a:buNone/>
            </a:pPr>
            <a:endParaRPr lang="de-DE" sz="3600" dirty="0" smtClean="0"/>
          </a:p>
          <a:p>
            <a:pPr algn="ctr">
              <a:buFontTx/>
              <a:buNone/>
            </a:pPr>
            <a:r>
              <a:rPr lang="de-DE" i="1" dirty="0" smtClean="0"/>
              <a:t>Armin Grunwald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" y="333375"/>
            <a:ext cx="7793355" cy="561975"/>
          </a:xfrm>
        </p:spPr>
        <p:txBody>
          <a:bodyPr/>
          <a:lstStyle/>
          <a:p>
            <a:pPr algn="l"/>
            <a:r>
              <a:rPr lang="de-DE" sz="2400" dirty="0" smtClean="0"/>
              <a:t>1.  Technology </a:t>
            </a:r>
            <a:r>
              <a:rPr lang="de-DE" sz="2400" dirty="0" err="1"/>
              <a:t>Assessment</a:t>
            </a:r>
            <a:r>
              <a:rPr lang="de-DE" sz="2400" dirty="0"/>
              <a:t> (TA</a:t>
            </a:r>
            <a:r>
              <a:rPr lang="de-DE" sz="2400" dirty="0" smtClean="0"/>
              <a:t>)</a:t>
            </a:r>
            <a:endParaRPr lang="de-DE" sz="2400" dirty="0"/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0" y="1074421"/>
            <a:ext cx="8503920" cy="5431790"/>
          </a:xfrm>
        </p:spPr>
        <p:txBody>
          <a:bodyPr/>
          <a:lstStyle/>
          <a:p>
            <a:pPr>
              <a:buSzPct val="70000"/>
              <a:buFont typeface="TheSansPlain" pitchFamily="18" charset="0"/>
              <a:buChar char="&gt;"/>
            </a:pPr>
            <a:r>
              <a:rPr lang="en-GB" sz="2200" dirty="0">
                <a:solidFill>
                  <a:schemeClr val="tx1"/>
                </a:solidFill>
                <a:latin typeface="Arial" charset="0"/>
              </a:rPr>
              <a:t>roots of </a:t>
            </a:r>
            <a:r>
              <a:rPr lang="en-GB" sz="2200" dirty="0">
                <a:latin typeface="Arial" charset="0"/>
              </a:rPr>
              <a:t>„Technology Assessment“ in the U.S. (Office of Technology Assessment at the U.S. Congress (established in </a:t>
            </a:r>
            <a:r>
              <a:rPr lang="en-GB" sz="2200" dirty="0" smtClean="0">
                <a:latin typeface="Arial" charset="0"/>
              </a:rPr>
              <a:t>1972, abolished in 1995)</a:t>
            </a:r>
            <a:endParaRPr lang="en-GB" sz="2200" dirty="0">
              <a:latin typeface="Arial" charset="0"/>
            </a:endParaRPr>
          </a:p>
          <a:p>
            <a:pPr>
              <a:spcBef>
                <a:spcPct val="40000"/>
              </a:spcBef>
              <a:buSzPct val="70000"/>
              <a:buFont typeface="TheSansPlain" pitchFamily="18" charset="0"/>
              <a:buChar char="&gt;"/>
            </a:pPr>
            <a:r>
              <a:rPr lang="en-GB" sz="2200" dirty="0">
                <a:latin typeface="Arial" charset="0"/>
              </a:rPr>
              <a:t>main motivation: support informed decision-making in science and </a:t>
            </a:r>
            <a:r>
              <a:rPr lang="en-GB" sz="2200" dirty="0" smtClean="0">
                <a:latin typeface="Arial" charset="0"/>
              </a:rPr>
              <a:t>technology related fields in policy-making</a:t>
            </a:r>
            <a:endParaRPr lang="en-GB" sz="2200" dirty="0">
              <a:latin typeface="Arial" charset="0"/>
            </a:endParaRPr>
          </a:p>
          <a:p>
            <a:pPr>
              <a:spcBef>
                <a:spcPct val="40000"/>
              </a:spcBef>
              <a:buSzPct val="70000"/>
              <a:buFont typeface="TheSansPlain" pitchFamily="18" charset="0"/>
              <a:buChar char="&gt;"/>
            </a:pPr>
            <a:r>
              <a:rPr lang="en-GB" sz="2200" dirty="0" smtClean="0">
                <a:latin typeface="Arial" charset="0"/>
              </a:rPr>
              <a:t>objectives </a:t>
            </a:r>
            <a:r>
              <a:rPr lang="en-GB" sz="2200" dirty="0">
                <a:latin typeface="Arial" charset="0"/>
              </a:rPr>
              <a:t>of TA: </a:t>
            </a:r>
          </a:p>
          <a:p>
            <a:pPr lvl="1">
              <a:buSzPct val="70000"/>
            </a:pPr>
            <a:r>
              <a:rPr lang="en-GB" sz="2200" dirty="0">
                <a:solidFill>
                  <a:schemeClr val="tx1"/>
                </a:solidFill>
                <a:latin typeface="Arial" charset="0"/>
              </a:rPr>
              <a:t>provide </a:t>
            </a:r>
            <a:r>
              <a:rPr lang="en-GB" sz="2200" b="1" dirty="0">
                <a:solidFill>
                  <a:schemeClr val="tx1"/>
                </a:solidFill>
                <a:latin typeface="Arial" charset="0"/>
              </a:rPr>
              <a:t>prospective knowledge</a:t>
            </a:r>
            <a:r>
              <a:rPr lang="en-GB" sz="2200" dirty="0">
                <a:solidFill>
                  <a:schemeClr val="tx1"/>
                </a:solidFill>
                <a:latin typeface="Arial" charset="0"/>
              </a:rPr>
              <a:t> about consequences of technologies</a:t>
            </a:r>
          </a:p>
          <a:p>
            <a:pPr lvl="1">
              <a:buSzPct val="70000"/>
            </a:pPr>
            <a:r>
              <a:rPr lang="en-GB" sz="2200" dirty="0">
                <a:solidFill>
                  <a:schemeClr val="tx1"/>
                </a:solidFill>
                <a:latin typeface="Arial" charset="0"/>
              </a:rPr>
              <a:t>open up </a:t>
            </a:r>
            <a:r>
              <a:rPr lang="en-GB" sz="2200" b="1" dirty="0" smtClean="0">
                <a:solidFill>
                  <a:schemeClr val="tx1"/>
                </a:solidFill>
                <a:latin typeface="Arial" charset="0"/>
              </a:rPr>
              <a:t>alternative action </a:t>
            </a:r>
            <a:r>
              <a:rPr lang="en-GB" sz="2200" b="1" dirty="0">
                <a:solidFill>
                  <a:schemeClr val="tx1"/>
                </a:solidFill>
                <a:latin typeface="Arial" charset="0"/>
              </a:rPr>
              <a:t>strategies</a:t>
            </a:r>
            <a:r>
              <a:rPr lang="en-GB" sz="22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sz="2200" dirty="0" smtClean="0">
                <a:solidFill>
                  <a:schemeClr val="tx1"/>
                </a:solidFill>
                <a:latin typeface="Arial" charset="0"/>
              </a:rPr>
              <a:t>and options for decision-makers</a:t>
            </a:r>
            <a:endParaRPr lang="en-GB" sz="2200" dirty="0">
              <a:solidFill>
                <a:schemeClr val="tx1"/>
              </a:solidFill>
              <a:latin typeface="Arial" charset="0"/>
            </a:endParaRPr>
          </a:p>
          <a:p>
            <a:pPr lvl="1">
              <a:buSzPct val="70000"/>
            </a:pPr>
            <a:r>
              <a:rPr lang="en-GB" sz="2200" dirty="0">
                <a:solidFill>
                  <a:schemeClr val="tx1"/>
                </a:solidFill>
                <a:latin typeface="Arial" charset="0"/>
              </a:rPr>
              <a:t>contribute to </a:t>
            </a:r>
            <a:r>
              <a:rPr lang="en-GB" sz="2200" b="1" dirty="0">
                <a:solidFill>
                  <a:schemeClr val="tx1"/>
                </a:solidFill>
                <a:latin typeface="Arial" charset="0"/>
              </a:rPr>
              <a:t>solving </a:t>
            </a:r>
            <a:r>
              <a:rPr lang="en-GB" sz="2200" b="1" dirty="0" smtClean="0">
                <a:solidFill>
                  <a:schemeClr val="tx1"/>
                </a:solidFill>
                <a:latin typeface="Arial" charset="0"/>
              </a:rPr>
              <a:t>conflicts</a:t>
            </a:r>
            <a:r>
              <a:rPr lang="en-GB" sz="2200" dirty="0" smtClean="0">
                <a:solidFill>
                  <a:schemeClr val="tx1"/>
                </a:solidFill>
                <a:latin typeface="Arial" charset="0"/>
              </a:rPr>
              <a:t> on technologies constructively</a:t>
            </a:r>
            <a:endParaRPr lang="en-GB" sz="2200" dirty="0">
              <a:solidFill>
                <a:schemeClr val="tx1"/>
              </a:solidFill>
              <a:latin typeface="Arial" charset="0"/>
            </a:endParaRPr>
          </a:p>
          <a:p>
            <a:pPr lvl="1">
              <a:buSzPct val="70000"/>
            </a:pPr>
            <a:r>
              <a:rPr lang="en-GB" sz="2200" dirty="0">
                <a:solidFill>
                  <a:schemeClr val="tx1"/>
                </a:solidFill>
                <a:latin typeface="Arial" charset="0"/>
              </a:rPr>
              <a:t>help </a:t>
            </a:r>
            <a:r>
              <a:rPr lang="en-GB" sz="2200" b="1" dirty="0">
                <a:solidFill>
                  <a:schemeClr val="tx1"/>
                </a:solidFill>
                <a:latin typeface="Arial" charset="0"/>
              </a:rPr>
              <a:t>shaping technology</a:t>
            </a:r>
            <a:r>
              <a:rPr lang="en-GB" sz="2200" dirty="0">
                <a:solidFill>
                  <a:schemeClr val="tx1"/>
                </a:solidFill>
                <a:latin typeface="Arial" charset="0"/>
              </a:rPr>
              <a:t> for sustainable development</a:t>
            </a:r>
          </a:p>
          <a:p>
            <a:pPr lvl="1">
              <a:buSzPct val="70000"/>
            </a:pPr>
            <a:r>
              <a:rPr lang="en-GB" sz="2200" dirty="0" smtClean="0">
                <a:solidFill>
                  <a:schemeClr val="tx1"/>
                </a:solidFill>
                <a:latin typeface="Arial" charset="0"/>
              </a:rPr>
              <a:t>support and inform </a:t>
            </a:r>
            <a:r>
              <a:rPr lang="en-GB" sz="2200" b="1" dirty="0" smtClean="0">
                <a:solidFill>
                  <a:schemeClr val="tx1"/>
                </a:solidFill>
                <a:latin typeface="Arial" charset="0"/>
              </a:rPr>
              <a:t>public debate</a:t>
            </a:r>
            <a:r>
              <a:rPr lang="en-GB" sz="2200" dirty="0" smtClean="0">
                <a:solidFill>
                  <a:schemeClr val="tx1"/>
                </a:solidFill>
                <a:latin typeface="Arial" charset="0"/>
              </a:rPr>
              <a:t> by participation and communication </a:t>
            </a:r>
            <a:endParaRPr lang="en-GB" sz="2200" dirty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803743" y="1180284"/>
            <a:ext cx="7739303" cy="4505325"/>
            <a:chOff x="579" y="916"/>
            <a:chExt cx="5281" cy="2838"/>
          </a:xfrm>
        </p:grpSpPr>
        <p:sp>
          <p:nvSpPr>
            <p:cNvPr id="59395" name="Text Box 3"/>
            <p:cNvSpPr txBox="1">
              <a:spLocks noChangeArrowheads="1"/>
            </p:cNvSpPr>
            <p:nvPr/>
          </p:nvSpPr>
          <p:spPr bwMode="auto">
            <a:xfrm>
              <a:off x="878" y="1677"/>
              <a:ext cx="4982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lIns="91429" tIns="45715" rIns="91429" bIns="45715">
              <a:spAutoFit/>
            </a:bodyPr>
            <a:lstStyle/>
            <a:p>
              <a:endParaRPr lang="de-DE"/>
            </a:p>
          </p:txBody>
        </p:sp>
        <p:sp>
          <p:nvSpPr>
            <p:cNvPr id="59396" name="Text Box 4"/>
            <p:cNvSpPr txBox="1">
              <a:spLocks noChangeArrowheads="1"/>
            </p:cNvSpPr>
            <p:nvPr/>
          </p:nvSpPr>
          <p:spPr bwMode="auto">
            <a:xfrm>
              <a:off x="1467" y="2101"/>
              <a:ext cx="3269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lIns="91429" tIns="45715" rIns="91429" bIns="45715">
              <a:spAutoFit/>
            </a:bodyPr>
            <a:lstStyle/>
            <a:p>
              <a:endParaRPr lang="de-DE"/>
            </a:p>
          </p:txBody>
        </p:sp>
        <p:sp>
          <p:nvSpPr>
            <p:cNvPr id="59397" name="Rectangle 5"/>
            <p:cNvSpPr>
              <a:spLocks noChangeArrowheads="1"/>
            </p:cNvSpPr>
            <p:nvPr/>
          </p:nvSpPr>
          <p:spPr bwMode="auto">
            <a:xfrm>
              <a:off x="790" y="1522"/>
              <a:ext cx="3767" cy="2232"/>
            </a:xfrm>
            <a:prstGeom prst="rect">
              <a:avLst/>
            </a:prstGeom>
            <a:solidFill>
              <a:srgbClr val="969696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398" name="Rectangle 6"/>
            <p:cNvSpPr>
              <a:spLocks noChangeArrowheads="1"/>
            </p:cNvSpPr>
            <p:nvPr/>
          </p:nvSpPr>
          <p:spPr bwMode="auto">
            <a:xfrm>
              <a:off x="1484" y="1615"/>
              <a:ext cx="2876" cy="2046"/>
            </a:xfrm>
            <a:prstGeom prst="rect">
              <a:avLst/>
            </a:prstGeom>
            <a:solidFill>
              <a:srgbClr val="DDDDDD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399" name="Rectangle 7"/>
            <p:cNvSpPr>
              <a:spLocks noChangeArrowheads="1"/>
            </p:cNvSpPr>
            <p:nvPr/>
          </p:nvSpPr>
          <p:spPr bwMode="auto">
            <a:xfrm>
              <a:off x="591" y="2638"/>
              <a:ext cx="794" cy="55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9" tIns="45715" rIns="91429" bIns="45715" anchor="ctr"/>
            <a:lstStyle/>
            <a:p>
              <a:pPr algn="ctr">
                <a:spcBef>
                  <a:spcPts val="736"/>
                </a:spcBef>
              </a:pPr>
              <a:r>
                <a:rPr lang="nl-NL" sz="1300" dirty="0"/>
                <a:t>Methods toolbox</a:t>
              </a:r>
              <a:endParaRPr lang="de-DE" sz="1300" dirty="0"/>
            </a:p>
          </p:txBody>
        </p:sp>
        <p:sp>
          <p:nvSpPr>
            <p:cNvPr id="59400" name="Line 8"/>
            <p:cNvSpPr>
              <a:spLocks noChangeShapeType="1"/>
            </p:cNvSpPr>
            <p:nvPr/>
          </p:nvSpPr>
          <p:spPr bwMode="auto">
            <a:xfrm flipV="1">
              <a:off x="2078" y="1297"/>
              <a:ext cx="0" cy="5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1" name="Line 9"/>
            <p:cNvSpPr>
              <a:spLocks noChangeShapeType="1"/>
            </p:cNvSpPr>
            <p:nvPr/>
          </p:nvSpPr>
          <p:spPr bwMode="auto">
            <a:xfrm flipV="1">
              <a:off x="2277" y="2079"/>
              <a:ext cx="0" cy="2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2" name="Rectangle 10"/>
            <p:cNvSpPr>
              <a:spLocks noChangeArrowheads="1"/>
            </p:cNvSpPr>
            <p:nvPr/>
          </p:nvSpPr>
          <p:spPr bwMode="auto">
            <a:xfrm>
              <a:off x="4161" y="3195"/>
              <a:ext cx="750" cy="42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9" tIns="45715" rIns="91429" bIns="45715" anchor="ctr"/>
            <a:lstStyle/>
            <a:p>
              <a:pPr algn="ctr"/>
              <a:r>
                <a:rPr lang="de-DE" sz="1300" dirty="0" err="1"/>
                <a:t>Outcome</a:t>
              </a:r>
              <a:endParaRPr lang="de-DE" sz="1300" dirty="0"/>
            </a:p>
          </p:txBody>
        </p:sp>
        <p:sp>
          <p:nvSpPr>
            <p:cNvPr id="59403" name="Line 11"/>
            <p:cNvSpPr>
              <a:spLocks noChangeShapeType="1"/>
            </p:cNvSpPr>
            <p:nvPr/>
          </p:nvSpPr>
          <p:spPr bwMode="auto">
            <a:xfrm flipH="1">
              <a:off x="3963" y="3382"/>
              <a:ext cx="19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4" name="Text Box 12"/>
            <p:cNvSpPr txBox="1">
              <a:spLocks noChangeArrowheads="1"/>
            </p:cNvSpPr>
            <p:nvPr/>
          </p:nvSpPr>
          <p:spPr bwMode="auto">
            <a:xfrm>
              <a:off x="3665" y="1615"/>
              <a:ext cx="768" cy="279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lIns="91429" tIns="45715" rIns="91429" bIns="45715"/>
            <a:lstStyle/>
            <a:p>
              <a:pPr algn="ctr"/>
              <a:r>
                <a:rPr lang="nl-NL" sz="1300" dirty="0"/>
                <a:t>TA-project</a:t>
              </a:r>
              <a:endParaRPr lang="de-DE" sz="1300" dirty="0"/>
            </a:p>
          </p:txBody>
        </p:sp>
        <p:sp>
          <p:nvSpPr>
            <p:cNvPr id="59405" name="AutoShape 13"/>
            <p:cNvSpPr>
              <a:spLocks noChangeArrowheads="1"/>
            </p:cNvSpPr>
            <p:nvPr/>
          </p:nvSpPr>
          <p:spPr bwMode="auto">
            <a:xfrm>
              <a:off x="579" y="916"/>
              <a:ext cx="5157" cy="440"/>
            </a:xfrm>
            <a:prstGeom prst="rightArrow">
              <a:avLst>
                <a:gd name="adj1" fmla="val 69444"/>
                <a:gd name="adj2" fmla="val 131964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9" tIns="45715" rIns="91429" bIns="45715" anchor="ctr" anchorCtr="1"/>
            <a:lstStyle/>
            <a:p>
              <a:pPr algn="ctr"/>
              <a:r>
                <a:rPr lang="de-DE" sz="1300" dirty="0"/>
                <a:t>Situation (</a:t>
              </a:r>
              <a:r>
                <a:rPr lang="de-DE" sz="1300" dirty="0" err="1"/>
                <a:t>societal</a:t>
              </a:r>
              <a:r>
                <a:rPr lang="de-DE" sz="1300" dirty="0"/>
                <a:t>, </a:t>
              </a:r>
              <a:r>
                <a:rPr lang="de-DE" sz="1300" dirty="0" err="1"/>
                <a:t>political</a:t>
              </a:r>
              <a:r>
                <a:rPr lang="de-DE" sz="1300" dirty="0"/>
                <a:t>, </a:t>
              </a:r>
              <a:r>
                <a:rPr lang="de-DE" sz="1300" dirty="0" err="1"/>
                <a:t>scientific</a:t>
              </a:r>
              <a:r>
                <a:rPr lang="de-DE" sz="1300" dirty="0"/>
                <a:t>)</a:t>
              </a:r>
            </a:p>
          </p:txBody>
        </p:sp>
        <p:sp>
          <p:nvSpPr>
            <p:cNvPr id="59406" name="Line 14"/>
            <p:cNvSpPr>
              <a:spLocks noChangeShapeType="1"/>
            </p:cNvSpPr>
            <p:nvPr/>
          </p:nvSpPr>
          <p:spPr bwMode="auto">
            <a:xfrm>
              <a:off x="2575" y="1297"/>
              <a:ext cx="0" cy="5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7" name="Line 15"/>
            <p:cNvSpPr>
              <a:spLocks noChangeShapeType="1"/>
            </p:cNvSpPr>
            <p:nvPr/>
          </p:nvSpPr>
          <p:spPr bwMode="auto">
            <a:xfrm flipH="1" flipV="1">
              <a:off x="4736" y="1262"/>
              <a:ext cx="20" cy="1933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8" name="Line 16"/>
            <p:cNvSpPr>
              <a:spLocks noChangeShapeType="1"/>
            </p:cNvSpPr>
            <p:nvPr/>
          </p:nvSpPr>
          <p:spPr bwMode="auto">
            <a:xfrm flipV="1">
              <a:off x="2475" y="2545"/>
              <a:ext cx="0" cy="2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09" name="Line 17"/>
            <p:cNvSpPr>
              <a:spLocks noChangeShapeType="1"/>
            </p:cNvSpPr>
            <p:nvPr/>
          </p:nvSpPr>
          <p:spPr bwMode="auto">
            <a:xfrm flipV="1">
              <a:off x="2277" y="1271"/>
              <a:ext cx="0" cy="34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0" name="Line 18"/>
            <p:cNvSpPr>
              <a:spLocks noChangeShapeType="1"/>
            </p:cNvSpPr>
            <p:nvPr/>
          </p:nvSpPr>
          <p:spPr bwMode="auto">
            <a:xfrm flipV="1">
              <a:off x="2872" y="1271"/>
              <a:ext cx="0" cy="34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1" name="Line 19"/>
            <p:cNvSpPr>
              <a:spLocks noChangeShapeType="1"/>
            </p:cNvSpPr>
            <p:nvPr/>
          </p:nvSpPr>
          <p:spPr bwMode="auto">
            <a:xfrm>
              <a:off x="3169" y="1297"/>
              <a:ext cx="0" cy="5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2" name="Line 20"/>
            <p:cNvSpPr>
              <a:spLocks noChangeShapeType="1"/>
            </p:cNvSpPr>
            <p:nvPr/>
          </p:nvSpPr>
          <p:spPr bwMode="auto">
            <a:xfrm flipV="1">
              <a:off x="3467" y="1271"/>
              <a:ext cx="0" cy="34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3" name="Line 21"/>
            <p:cNvSpPr>
              <a:spLocks noChangeShapeType="1"/>
            </p:cNvSpPr>
            <p:nvPr/>
          </p:nvSpPr>
          <p:spPr bwMode="auto">
            <a:xfrm flipV="1">
              <a:off x="2674" y="3010"/>
              <a:ext cx="0" cy="2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4" name="Text Box 22"/>
            <p:cNvSpPr txBox="1">
              <a:spLocks noChangeArrowheads="1"/>
            </p:cNvSpPr>
            <p:nvPr/>
          </p:nvSpPr>
          <p:spPr bwMode="auto">
            <a:xfrm>
              <a:off x="4954" y="1894"/>
              <a:ext cx="157" cy="843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46794" tIns="45715" rIns="46794" bIns="45715">
              <a:spAutoFit/>
            </a:bodyPr>
            <a:lstStyle/>
            <a:p>
              <a:r>
                <a:rPr lang="de-DE" sz="1300" dirty="0"/>
                <a:t>I</a:t>
              </a:r>
            </a:p>
            <a:p>
              <a:r>
                <a:rPr lang="de-DE" sz="1300" dirty="0"/>
                <a:t>m</a:t>
              </a:r>
            </a:p>
            <a:p>
              <a:r>
                <a:rPr lang="de-DE" sz="1300" dirty="0"/>
                <a:t>p</a:t>
              </a:r>
            </a:p>
            <a:p>
              <a:r>
                <a:rPr lang="de-DE" sz="1300" dirty="0"/>
                <a:t>a</a:t>
              </a:r>
            </a:p>
            <a:p>
              <a:r>
                <a:rPr lang="de-DE" sz="1300" dirty="0"/>
                <a:t>c</a:t>
              </a:r>
            </a:p>
            <a:p>
              <a:r>
                <a:rPr lang="de-DE" sz="1300" dirty="0"/>
                <a:t>t</a:t>
              </a:r>
            </a:p>
          </p:txBody>
        </p:sp>
        <p:sp>
          <p:nvSpPr>
            <p:cNvPr id="59415" name="Text Box 23"/>
            <p:cNvSpPr txBox="1">
              <a:spLocks noChangeArrowheads="1"/>
            </p:cNvSpPr>
            <p:nvPr/>
          </p:nvSpPr>
          <p:spPr bwMode="auto">
            <a:xfrm>
              <a:off x="790" y="1708"/>
              <a:ext cx="793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29" tIns="45715" rIns="91429" bIns="45715"/>
            <a:lstStyle/>
            <a:p>
              <a:pPr algn="ctr"/>
              <a:r>
                <a:rPr lang="de-DE" sz="1300" dirty="0" err="1"/>
                <a:t>TA-institution</a:t>
              </a:r>
              <a:endParaRPr lang="de-DE" sz="1300" dirty="0"/>
            </a:p>
          </p:txBody>
        </p:sp>
        <p:sp>
          <p:nvSpPr>
            <p:cNvPr id="59416" name="Line 24"/>
            <p:cNvSpPr>
              <a:spLocks noChangeShapeType="1"/>
            </p:cNvSpPr>
            <p:nvPr/>
          </p:nvSpPr>
          <p:spPr bwMode="auto">
            <a:xfrm flipH="1">
              <a:off x="1682" y="2917"/>
              <a:ext cx="59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7" name="Rectangle 25"/>
            <p:cNvSpPr>
              <a:spLocks noChangeArrowheads="1"/>
            </p:cNvSpPr>
            <p:nvPr/>
          </p:nvSpPr>
          <p:spPr bwMode="auto">
            <a:xfrm>
              <a:off x="1881" y="1894"/>
              <a:ext cx="1683" cy="18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9" tIns="45715" rIns="91429" bIns="45715"/>
            <a:lstStyle/>
            <a:p>
              <a:r>
                <a:rPr lang="de-DE" sz="1300" dirty="0"/>
                <a:t>Situation </a:t>
              </a:r>
              <a:r>
                <a:rPr lang="de-DE" sz="1300" dirty="0" err="1"/>
                <a:t>appreciation</a:t>
              </a:r>
              <a:endParaRPr lang="de-DE" sz="1300" dirty="0"/>
            </a:p>
          </p:txBody>
        </p:sp>
        <p:sp>
          <p:nvSpPr>
            <p:cNvPr id="59418" name="AutoShape 26"/>
            <p:cNvSpPr>
              <a:spLocks noChangeArrowheads="1"/>
            </p:cNvSpPr>
            <p:nvPr/>
          </p:nvSpPr>
          <p:spPr bwMode="auto">
            <a:xfrm flipV="1">
              <a:off x="3066" y="1894"/>
              <a:ext cx="897" cy="185"/>
            </a:xfrm>
            <a:prstGeom prst="homePlate">
              <a:avLst>
                <a:gd name="adj" fmla="val 92730"/>
              </a:avLst>
            </a:prstGeom>
            <a:solidFill>
              <a:srgbClr val="FFFFFF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19" name="Rectangle 27"/>
            <p:cNvSpPr>
              <a:spLocks noChangeArrowheads="1"/>
            </p:cNvSpPr>
            <p:nvPr/>
          </p:nvSpPr>
          <p:spPr bwMode="auto">
            <a:xfrm>
              <a:off x="2078" y="2359"/>
              <a:ext cx="794" cy="1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9" tIns="45715" rIns="91429" bIns="45715"/>
            <a:lstStyle/>
            <a:p>
              <a:r>
                <a:rPr lang="de-DE" sz="1300" dirty="0"/>
                <a:t>Goal </a:t>
              </a:r>
              <a:r>
                <a:rPr lang="de-DE" sz="1300" dirty="0" err="1"/>
                <a:t>setting</a:t>
              </a:r>
              <a:endParaRPr lang="de-DE" sz="1300" dirty="0"/>
            </a:p>
          </p:txBody>
        </p:sp>
        <p:sp>
          <p:nvSpPr>
            <p:cNvPr id="59420" name="AutoShape 28"/>
            <p:cNvSpPr>
              <a:spLocks noChangeArrowheads="1"/>
            </p:cNvSpPr>
            <p:nvPr/>
          </p:nvSpPr>
          <p:spPr bwMode="auto">
            <a:xfrm flipV="1">
              <a:off x="2869" y="2359"/>
              <a:ext cx="1094" cy="186"/>
            </a:xfrm>
            <a:prstGeom prst="homePlate">
              <a:avLst>
                <a:gd name="adj" fmla="val 147043"/>
              </a:avLst>
            </a:prstGeom>
            <a:solidFill>
              <a:srgbClr val="FFFFFF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1" name="Rectangle 29"/>
            <p:cNvSpPr>
              <a:spLocks noChangeArrowheads="1"/>
            </p:cNvSpPr>
            <p:nvPr/>
          </p:nvSpPr>
          <p:spPr bwMode="auto">
            <a:xfrm>
              <a:off x="2277" y="2824"/>
              <a:ext cx="892" cy="1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9" tIns="45715" rIns="91429" bIns="45715"/>
            <a:lstStyle/>
            <a:p>
              <a:r>
                <a:rPr lang="de-DE" sz="1300" dirty="0"/>
                <a:t>Project </a:t>
              </a:r>
              <a:r>
                <a:rPr lang="de-DE" sz="1300" dirty="0" err="1"/>
                <a:t>design</a:t>
              </a:r>
              <a:endParaRPr lang="de-DE" sz="1300" dirty="0"/>
            </a:p>
          </p:txBody>
        </p:sp>
        <p:sp>
          <p:nvSpPr>
            <p:cNvPr id="59422" name="AutoShape 30"/>
            <p:cNvSpPr>
              <a:spLocks noChangeArrowheads="1"/>
            </p:cNvSpPr>
            <p:nvPr/>
          </p:nvSpPr>
          <p:spPr bwMode="auto">
            <a:xfrm flipV="1">
              <a:off x="3166" y="2824"/>
              <a:ext cx="797" cy="186"/>
            </a:xfrm>
            <a:prstGeom prst="homePlate">
              <a:avLst>
                <a:gd name="adj" fmla="val 92146"/>
              </a:avLst>
            </a:prstGeom>
            <a:solidFill>
              <a:srgbClr val="FFFFFF"/>
            </a:solidFill>
            <a:ln w="9525" cap="rnd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3" name="AutoShape 31"/>
            <p:cNvSpPr>
              <a:spLocks noChangeArrowheads="1"/>
            </p:cNvSpPr>
            <p:nvPr/>
          </p:nvSpPr>
          <p:spPr bwMode="auto">
            <a:xfrm>
              <a:off x="2575" y="3289"/>
              <a:ext cx="1388" cy="186"/>
            </a:xfrm>
            <a:prstGeom prst="homePlate">
              <a:avLst>
                <a:gd name="adj" fmla="val 9652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91429" tIns="45715" rIns="91429" bIns="45715"/>
            <a:lstStyle/>
            <a:p>
              <a:r>
                <a:rPr lang="de-DE" sz="1300" dirty="0"/>
                <a:t>Project </a:t>
              </a:r>
              <a:r>
                <a:rPr lang="de-DE" sz="1300" dirty="0" err="1"/>
                <a:t>implementation</a:t>
              </a:r>
              <a:endParaRPr lang="de-DE" sz="1300" dirty="0"/>
            </a:p>
          </p:txBody>
        </p:sp>
        <p:sp>
          <p:nvSpPr>
            <p:cNvPr id="59424" name="Line 32"/>
            <p:cNvSpPr>
              <a:spLocks noChangeShapeType="1"/>
            </p:cNvSpPr>
            <p:nvPr/>
          </p:nvSpPr>
          <p:spPr bwMode="auto">
            <a:xfrm flipV="1">
              <a:off x="3963" y="1270"/>
              <a:ext cx="0" cy="34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5" name="Line 33"/>
            <p:cNvSpPr>
              <a:spLocks noChangeShapeType="1"/>
            </p:cNvSpPr>
            <p:nvPr/>
          </p:nvSpPr>
          <p:spPr bwMode="auto">
            <a:xfrm flipV="1">
              <a:off x="3169" y="2079"/>
              <a:ext cx="0" cy="28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triangle" w="med" len="med"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6" name="Line 34"/>
            <p:cNvSpPr>
              <a:spLocks noChangeShapeType="1"/>
            </p:cNvSpPr>
            <p:nvPr/>
          </p:nvSpPr>
          <p:spPr bwMode="auto">
            <a:xfrm flipV="1">
              <a:off x="3368" y="2545"/>
              <a:ext cx="0" cy="279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triangle" w="med" len="med"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7" name="Line 35"/>
            <p:cNvSpPr>
              <a:spLocks noChangeShapeType="1"/>
            </p:cNvSpPr>
            <p:nvPr/>
          </p:nvSpPr>
          <p:spPr bwMode="auto">
            <a:xfrm flipV="1">
              <a:off x="3566" y="3010"/>
              <a:ext cx="0" cy="279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ysDot"/>
              <a:round/>
              <a:headEnd type="triangle" w="med" len="med"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8" name="Line 36"/>
            <p:cNvSpPr>
              <a:spLocks noChangeShapeType="1"/>
            </p:cNvSpPr>
            <p:nvPr/>
          </p:nvSpPr>
          <p:spPr bwMode="auto">
            <a:xfrm>
              <a:off x="1385" y="2731"/>
              <a:ext cx="397" cy="1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29" name="Line 37"/>
            <p:cNvSpPr>
              <a:spLocks noChangeShapeType="1"/>
            </p:cNvSpPr>
            <p:nvPr/>
          </p:nvSpPr>
          <p:spPr bwMode="auto">
            <a:xfrm flipH="1">
              <a:off x="1385" y="2917"/>
              <a:ext cx="397" cy="1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0" name="Line 38"/>
            <p:cNvSpPr>
              <a:spLocks noChangeShapeType="1"/>
            </p:cNvSpPr>
            <p:nvPr/>
          </p:nvSpPr>
          <p:spPr bwMode="auto">
            <a:xfrm flipV="1">
              <a:off x="1385" y="2917"/>
              <a:ext cx="397" cy="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1" name="Line 39"/>
            <p:cNvSpPr>
              <a:spLocks noChangeShapeType="1"/>
            </p:cNvSpPr>
            <p:nvPr/>
          </p:nvSpPr>
          <p:spPr bwMode="auto">
            <a:xfrm>
              <a:off x="1385" y="2824"/>
              <a:ext cx="397" cy="9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2" name="Line 40"/>
            <p:cNvSpPr>
              <a:spLocks noChangeShapeType="1"/>
            </p:cNvSpPr>
            <p:nvPr/>
          </p:nvSpPr>
          <p:spPr bwMode="auto">
            <a:xfrm flipH="1">
              <a:off x="1385" y="2917"/>
              <a:ext cx="397" cy="2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433" name="Line 41"/>
            <p:cNvSpPr>
              <a:spLocks noChangeShapeType="1"/>
            </p:cNvSpPr>
            <p:nvPr/>
          </p:nvSpPr>
          <p:spPr bwMode="auto">
            <a:xfrm>
              <a:off x="1385" y="2638"/>
              <a:ext cx="397" cy="2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2" name="Textfeld 41"/>
          <p:cNvSpPr txBox="1"/>
          <p:nvPr/>
        </p:nvSpPr>
        <p:spPr>
          <a:xfrm>
            <a:off x="605790" y="5920740"/>
            <a:ext cx="3577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Source</a:t>
            </a:r>
            <a:r>
              <a:rPr lang="de-DE" dirty="0" smtClean="0"/>
              <a:t>: TAMI </a:t>
            </a:r>
            <a:r>
              <a:rPr lang="de-DE" dirty="0" err="1" smtClean="0"/>
              <a:t>project</a:t>
            </a:r>
            <a:endParaRPr lang="de-DE" dirty="0"/>
          </a:p>
        </p:txBody>
      </p:sp>
      <p:sp>
        <p:nvSpPr>
          <p:cNvPr id="43" name="Textfeld 42"/>
          <p:cNvSpPr txBox="1"/>
          <p:nvPr/>
        </p:nvSpPr>
        <p:spPr>
          <a:xfrm>
            <a:off x="697230" y="274320"/>
            <a:ext cx="5189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/>
              <a:t>TA as an </a:t>
            </a:r>
            <a:r>
              <a:rPr lang="de-DE" sz="2000" b="1" dirty="0" err="1" smtClean="0"/>
              <a:t>element</a:t>
            </a:r>
            <a:r>
              <a:rPr lang="de-DE" sz="2000" b="1" dirty="0" smtClean="0"/>
              <a:t> of </a:t>
            </a:r>
            <a:r>
              <a:rPr lang="de-DE" sz="2000" b="1" dirty="0" err="1" smtClean="0"/>
              <a:t>ongoing</a:t>
            </a:r>
            <a:r>
              <a:rPr lang="de-DE" sz="2000" b="1" dirty="0" smtClean="0"/>
              <a:t> technology </a:t>
            </a:r>
            <a:r>
              <a:rPr lang="de-DE" sz="2000" b="1" dirty="0" err="1" smtClean="0"/>
              <a:t>governance</a:t>
            </a:r>
            <a:r>
              <a:rPr lang="de-DE" sz="2000" b="1" dirty="0" smtClean="0"/>
              <a:t> at different </a:t>
            </a:r>
            <a:r>
              <a:rPr lang="de-DE" sz="2000" b="1" dirty="0" err="1" smtClean="0"/>
              <a:t>levels</a:t>
            </a:r>
            <a:endParaRPr lang="de-DE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Marie-Luise Ehls, Knut Böhle, Constanze Scherz</a:t>
            </a:r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594360" y="537210"/>
            <a:ext cx="6595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651510" y="525780"/>
            <a:ext cx="699516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i="1" dirty="0" smtClean="0"/>
          </a:p>
          <a:p>
            <a:r>
              <a:rPr lang="en-US" sz="2400" b="1" dirty="0" smtClean="0"/>
              <a:t>Three branches of TA</a:t>
            </a:r>
            <a:endParaRPr lang="en-US" sz="2400" b="1" dirty="0" smtClean="0"/>
          </a:p>
          <a:p>
            <a:endParaRPr lang="en-US" i="1" dirty="0" smtClean="0"/>
          </a:p>
          <a:p>
            <a:endParaRPr lang="en-US" sz="2000" dirty="0" smtClean="0"/>
          </a:p>
          <a:p>
            <a:r>
              <a:rPr lang="en-US" sz="2000" b="1" dirty="0" smtClean="0"/>
              <a:t>Technology </a:t>
            </a:r>
            <a:r>
              <a:rPr lang="en-US" sz="2000" b="1" dirty="0" smtClean="0"/>
              <a:t>Assessment for policy advice </a:t>
            </a:r>
            <a:endParaRPr lang="de-DE" sz="2000" b="1" dirty="0" smtClean="0"/>
          </a:p>
          <a:p>
            <a:r>
              <a:rPr lang="en-US" sz="2000" dirty="0" smtClean="0"/>
              <a:t>Parliamentary TA (e.g. Office of Technology Assessment at the German Bundestag), Governmental TA – supporting political deliberation and decision-making</a:t>
            </a:r>
          </a:p>
          <a:p>
            <a:r>
              <a:rPr lang="en-US" sz="2000" dirty="0" smtClean="0"/>
              <a:t> </a:t>
            </a:r>
            <a:endParaRPr lang="de-DE" sz="2000" dirty="0" smtClean="0"/>
          </a:p>
          <a:p>
            <a:r>
              <a:rPr lang="en-US" sz="2000" b="1" dirty="0" smtClean="0"/>
              <a:t>Technology Assessment </a:t>
            </a:r>
            <a:r>
              <a:rPr lang="en-US" sz="2000" b="1" dirty="0" smtClean="0"/>
              <a:t>for </a:t>
            </a:r>
            <a:r>
              <a:rPr lang="en-US" sz="2000" b="1" dirty="0" smtClean="0"/>
              <a:t>public debate </a:t>
            </a:r>
            <a:endParaRPr lang="de-DE" sz="2000" b="1" dirty="0" smtClean="0"/>
          </a:p>
          <a:p>
            <a:r>
              <a:rPr lang="en-US" sz="2000" dirty="0" smtClean="0"/>
              <a:t>Participation of laypersons, citizens, stakeholders etc. - raising awareness, broadening perspectives …</a:t>
            </a:r>
          </a:p>
          <a:p>
            <a:r>
              <a:rPr lang="en-US" sz="2000" dirty="0" smtClean="0"/>
              <a:t> </a:t>
            </a:r>
            <a:endParaRPr lang="de-DE" sz="2000" dirty="0" smtClean="0"/>
          </a:p>
          <a:p>
            <a:r>
              <a:rPr lang="en-US" sz="2000" b="1" dirty="0" smtClean="0"/>
              <a:t>Technology Assessment </a:t>
            </a:r>
            <a:r>
              <a:rPr lang="en-US" sz="2000" b="1" dirty="0" smtClean="0"/>
              <a:t>accompanying R&amp;D</a:t>
            </a:r>
            <a:endParaRPr lang="de-DE" sz="2000" b="1" dirty="0" smtClean="0"/>
          </a:p>
          <a:p>
            <a:r>
              <a:rPr lang="de-DE" dirty="0" smtClean="0"/>
              <a:t>TA </a:t>
            </a:r>
            <a:r>
              <a:rPr lang="de-DE" dirty="0" err="1" smtClean="0"/>
              <a:t>for</a:t>
            </a:r>
            <a:r>
              <a:rPr lang="de-DE" dirty="0" smtClean="0"/>
              <a:t> „</a:t>
            </a:r>
            <a:r>
              <a:rPr lang="de-DE" dirty="0" err="1" smtClean="0"/>
              <a:t>shaping</a:t>
            </a:r>
            <a:r>
              <a:rPr lang="de-DE" dirty="0" smtClean="0"/>
              <a:t> technology“, TA „at </a:t>
            </a:r>
            <a:r>
              <a:rPr lang="de-DE" dirty="0" err="1" smtClean="0"/>
              <a:t>the</a:t>
            </a:r>
            <a:r>
              <a:rPr lang="de-DE" dirty="0" smtClean="0"/>
              <a:t> lab </a:t>
            </a:r>
            <a:r>
              <a:rPr lang="de-DE" dirty="0" err="1" smtClean="0"/>
              <a:t>floor</a:t>
            </a:r>
            <a:r>
              <a:rPr lang="de-DE" dirty="0" smtClean="0"/>
              <a:t>“ (</a:t>
            </a:r>
            <a:r>
              <a:rPr lang="de-DE" dirty="0" err="1" smtClean="0"/>
              <a:t>close</a:t>
            </a:r>
            <a:r>
              <a:rPr lang="de-DE" dirty="0" smtClean="0"/>
              <a:t> to </a:t>
            </a:r>
            <a:r>
              <a:rPr lang="de-DE" dirty="0" err="1" smtClean="0"/>
              <a:t>Value</a:t>
            </a:r>
            <a:r>
              <a:rPr lang="de-DE" dirty="0" smtClean="0"/>
              <a:t> Sensitive Design) – </a:t>
            </a:r>
            <a:r>
              <a:rPr lang="de-DE" dirty="0" err="1" smtClean="0"/>
              <a:t>enriching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design</a:t>
            </a:r>
            <a:r>
              <a:rPr lang="de-DE" dirty="0" smtClean="0"/>
              <a:t> </a:t>
            </a:r>
            <a:r>
              <a:rPr lang="de-DE" dirty="0" err="1" smtClean="0"/>
              <a:t>processes</a:t>
            </a:r>
            <a:r>
              <a:rPr lang="de-DE" dirty="0" smtClean="0"/>
              <a:t>  in </a:t>
            </a:r>
            <a:r>
              <a:rPr lang="de-DE" dirty="0" err="1" smtClean="0"/>
              <a:t>cooperation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engineers</a:t>
            </a:r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" y="333375"/>
            <a:ext cx="7793355" cy="561975"/>
          </a:xfrm>
        </p:spPr>
        <p:txBody>
          <a:bodyPr/>
          <a:lstStyle/>
          <a:p>
            <a:r>
              <a:rPr lang="de-DE" dirty="0" err="1" smtClean="0"/>
              <a:t>Recent</a:t>
            </a:r>
            <a:r>
              <a:rPr lang="de-DE" dirty="0" smtClean="0"/>
              <a:t> and </a:t>
            </a:r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developments</a:t>
            </a:r>
            <a:r>
              <a:rPr lang="de-DE" dirty="0" smtClean="0"/>
              <a:t> in TA</a:t>
            </a:r>
            <a:endParaRPr lang="de-DE" sz="2400" dirty="0"/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1530" y="1257301"/>
            <a:ext cx="7543800" cy="475488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de-DE" sz="2200" dirty="0" err="1" smtClean="0"/>
              <a:t>shift/extension</a:t>
            </a:r>
            <a:r>
              <a:rPr lang="de-DE" sz="2200" dirty="0" smtClean="0"/>
              <a:t> </a:t>
            </a:r>
            <a:r>
              <a:rPr lang="de-DE" sz="2200" dirty="0" err="1" smtClean="0"/>
              <a:t>from</a:t>
            </a:r>
            <a:r>
              <a:rPr lang="de-DE" sz="2200" dirty="0" smtClean="0"/>
              <a:t> „technology“ to „</a:t>
            </a:r>
            <a:r>
              <a:rPr lang="de-DE" sz="2200" dirty="0" err="1" smtClean="0"/>
              <a:t>innovation</a:t>
            </a:r>
            <a:r>
              <a:rPr lang="de-DE" sz="2200" dirty="0" smtClean="0"/>
              <a:t>“ (</a:t>
            </a:r>
            <a:r>
              <a:rPr lang="de-DE" sz="2200" dirty="0" err="1" smtClean="0"/>
              <a:t>systems</a:t>
            </a:r>
            <a:r>
              <a:rPr lang="de-DE" sz="2200" dirty="0" smtClean="0"/>
              <a:t>)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de-DE" sz="2200" dirty="0" smtClean="0"/>
              <a:t>TA </a:t>
            </a:r>
            <a:r>
              <a:rPr lang="de-DE" sz="2200" dirty="0" err="1" smtClean="0"/>
              <a:t>regarded</a:t>
            </a:r>
            <a:r>
              <a:rPr lang="de-DE" sz="2200" dirty="0" smtClean="0"/>
              <a:t> </a:t>
            </a:r>
            <a:r>
              <a:rPr lang="de-DE" sz="2200" dirty="0" err="1" smtClean="0"/>
              <a:t>part</a:t>
            </a:r>
            <a:r>
              <a:rPr lang="de-DE" sz="2200" dirty="0" smtClean="0"/>
              <a:t> of </a:t>
            </a:r>
            <a:r>
              <a:rPr lang="de-DE" sz="2200" dirty="0" err="1" smtClean="0"/>
              <a:t>the</a:t>
            </a:r>
            <a:r>
              <a:rPr lang="de-DE" sz="2200" dirty="0" smtClean="0"/>
              <a:t> </a:t>
            </a:r>
            <a:r>
              <a:rPr lang="de-DE" sz="2200" dirty="0" err="1" smtClean="0"/>
              <a:t>overall</a:t>
            </a:r>
            <a:r>
              <a:rPr lang="de-DE" sz="2200" dirty="0" smtClean="0"/>
              <a:t> Technology </a:t>
            </a:r>
            <a:r>
              <a:rPr lang="de-DE" sz="2200" dirty="0" err="1" smtClean="0"/>
              <a:t>Governance</a:t>
            </a:r>
            <a:endParaRPr lang="de-DE" sz="2200" dirty="0" smtClean="0"/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de-DE" sz="2200" dirty="0" smtClean="0"/>
              <a:t>NEST (</a:t>
            </a:r>
            <a:r>
              <a:rPr lang="de-DE" sz="2200" dirty="0" err="1" smtClean="0"/>
              <a:t>new</a:t>
            </a:r>
            <a:r>
              <a:rPr lang="de-DE" sz="2200" dirty="0" smtClean="0"/>
              <a:t> and </a:t>
            </a:r>
            <a:r>
              <a:rPr lang="de-DE" sz="2200" dirty="0" err="1" smtClean="0"/>
              <a:t>emerging</a:t>
            </a:r>
            <a:r>
              <a:rPr lang="de-DE" sz="2200" dirty="0" smtClean="0"/>
              <a:t> </a:t>
            </a:r>
            <a:r>
              <a:rPr lang="de-DE" sz="2200" dirty="0" err="1" smtClean="0"/>
              <a:t>sciences</a:t>
            </a:r>
            <a:r>
              <a:rPr lang="de-DE" sz="2200" dirty="0" smtClean="0"/>
              <a:t> and </a:t>
            </a:r>
            <a:r>
              <a:rPr lang="de-DE" sz="2200" dirty="0" err="1" smtClean="0"/>
              <a:t>technologies</a:t>
            </a:r>
            <a:r>
              <a:rPr lang="de-DE" sz="2200" dirty="0" smtClean="0"/>
              <a:t>): </a:t>
            </a:r>
            <a:r>
              <a:rPr lang="de-DE" sz="2200" dirty="0" err="1" smtClean="0"/>
              <a:t>upstream</a:t>
            </a:r>
            <a:r>
              <a:rPr lang="de-DE" sz="2200" dirty="0" smtClean="0"/>
              <a:t> </a:t>
            </a:r>
            <a:r>
              <a:rPr lang="de-DE" sz="2200" dirty="0" err="1" smtClean="0"/>
              <a:t>engagement</a:t>
            </a:r>
            <a:r>
              <a:rPr lang="de-DE" sz="2200" dirty="0" smtClean="0"/>
              <a:t>, </a:t>
            </a:r>
            <a:r>
              <a:rPr lang="de-DE" sz="2200" dirty="0" err="1" smtClean="0"/>
              <a:t>vision</a:t>
            </a:r>
            <a:r>
              <a:rPr lang="de-DE" sz="2200" dirty="0" smtClean="0"/>
              <a:t> </a:t>
            </a:r>
            <a:r>
              <a:rPr lang="de-DE" sz="2200" dirty="0" err="1" smtClean="0"/>
              <a:t>assessment</a:t>
            </a:r>
            <a:endParaRPr lang="de-DE" sz="2200" dirty="0" smtClean="0"/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de-DE" sz="2200" dirty="0" smtClean="0"/>
              <a:t>TA </a:t>
            </a:r>
            <a:r>
              <a:rPr lang="de-DE" sz="2200" dirty="0" err="1" smtClean="0"/>
              <a:t>for</a:t>
            </a:r>
            <a:r>
              <a:rPr lang="de-DE" sz="2200" dirty="0" smtClean="0"/>
              <a:t> </a:t>
            </a:r>
            <a:r>
              <a:rPr lang="de-DE" sz="2200" dirty="0" err="1" smtClean="0"/>
              <a:t>supporting</a:t>
            </a:r>
            <a:r>
              <a:rPr lang="de-DE" sz="2200" dirty="0" smtClean="0"/>
              <a:t> </a:t>
            </a:r>
            <a:r>
              <a:rPr lang="de-DE" sz="2200" dirty="0" err="1" smtClean="0"/>
              <a:t>Transition</a:t>
            </a:r>
            <a:r>
              <a:rPr lang="de-DE" sz="2200" dirty="0" smtClean="0"/>
              <a:t> Management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de-DE" sz="2200" dirty="0" err="1" smtClean="0"/>
              <a:t>increasing</a:t>
            </a:r>
            <a:r>
              <a:rPr lang="de-DE" sz="2200" dirty="0" smtClean="0"/>
              <a:t> </a:t>
            </a:r>
            <a:r>
              <a:rPr lang="de-DE" sz="2200" dirty="0" err="1" smtClean="0"/>
              <a:t>consideration</a:t>
            </a:r>
            <a:r>
              <a:rPr lang="de-DE" sz="2200" dirty="0" smtClean="0"/>
              <a:t> of relations of TA and </a:t>
            </a:r>
            <a:r>
              <a:rPr lang="de-DE" sz="2200" dirty="0" err="1" smtClean="0"/>
              <a:t>ethics</a:t>
            </a:r>
            <a:r>
              <a:rPr lang="de-DE" sz="2200" dirty="0" smtClean="0"/>
              <a:t> (</a:t>
            </a:r>
            <a:r>
              <a:rPr lang="de-DE" sz="2200" dirty="0" err="1" smtClean="0"/>
              <a:t>ethicisation</a:t>
            </a:r>
            <a:r>
              <a:rPr lang="de-DE" sz="2200" dirty="0" smtClean="0"/>
              <a:t> of technology)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de-DE" sz="2200" dirty="0" err="1" smtClean="0"/>
              <a:t>increasing</a:t>
            </a:r>
            <a:r>
              <a:rPr lang="de-DE" sz="2200" dirty="0" smtClean="0"/>
              <a:t> </a:t>
            </a:r>
            <a:r>
              <a:rPr lang="de-DE" sz="2200" dirty="0" err="1" smtClean="0"/>
              <a:t>exchange</a:t>
            </a:r>
            <a:r>
              <a:rPr lang="de-DE" sz="2200" dirty="0" smtClean="0"/>
              <a:t> </a:t>
            </a:r>
            <a:r>
              <a:rPr lang="de-DE" sz="2200" dirty="0" err="1" smtClean="0"/>
              <a:t>between</a:t>
            </a:r>
            <a:r>
              <a:rPr lang="de-DE" sz="2200" dirty="0" smtClean="0"/>
              <a:t> TA, </a:t>
            </a:r>
            <a:r>
              <a:rPr lang="de-DE" sz="2200" dirty="0" err="1" smtClean="0"/>
              <a:t>ethics</a:t>
            </a:r>
            <a:r>
              <a:rPr lang="de-DE" sz="2200" dirty="0" smtClean="0"/>
              <a:t> and STS </a:t>
            </a:r>
            <a:r>
              <a:rPr lang="de-DE" sz="2200" dirty="0" err="1" smtClean="0"/>
              <a:t>community</a:t>
            </a:r>
            <a:r>
              <a:rPr lang="de-DE" sz="2200" dirty="0" smtClean="0"/>
              <a:t> (</a:t>
            </a:r>
            <a:r>
              <a:rPr lang="de-DE" sz="2200" dirty="0" err="1" smtClean="0"/>
              <a:t>anticipatory</a:t>
            </a:r>
            <a:r>
              <a:rPr lang="de-DE" sz="2200" dirty="0" smtClean="0"/>
              <a:t> </a:t>
            </a:r>
            <a:r>
              <a:rPr lang="de-DE" sz="2200" dirty="0" err="1" smtClean="0"/>
              <a:t>governance</a:t>
            </a:r>
            <a:r>
              <a:rPr lang="de-DE" sz="2200" dirty="0" smtClean="0"/>
              <a:t>, </a:t>
            </a:r>
            <a:r>
              <a:rPr lang="de-DE" sz="2200" dirty="0" err="1" smtClean="0"/>
              <a:t>NEST-ethics</a:t>
            </a:r>
            <a:r>
              <a:rPr lang="de-DE" sz="2200" dirty="0" smtClean="0"/>
              <a:t> …)</a:t>
            </a:r>
          </a:p>
          <a:p>
            <a:pPr>
              <a:spcBef>
                <a:spcPts val="1800"/>
              </a:spcBef>
              <a:buFont typeface="Arial" pitchFamily="34" charset="0"/>
              <a:buChar char="•"/>
            </a:pPr>
            <a:r>
              <a:rPr lang="de-DE" sz="2200" dirty="0" err="1" smtClean="0"/>
              <a:t>some</a:t>
            </a:r>
            <a:r>
              <a:rPr lang="de-DE" sz="2200" dirty="0" smtClean="0"/>
              <a:t> </a:t>
            </a:r>
            <a:r>
              <a:rPr lang="de-DE" sz="2200" dirty="0" err="1" smtClean="0"/>
              <a:t>effort</a:t>
            </a:r>
            <a:r>
              <a:rPr lang="de-DE" sz="2200" dirty="0" smtClean="0"/>
              <a:t> </a:t>
            </a:r>
            <a:r>
              <a:rPr lang="de-DE" sz="2200" dirty="0" err="1" smtClean="0"/>
              <a:t>towards</a:t>
            </a:r>
            <a:r>
              <a:rPr lang="de-DE" sz="2200" dirty="0" smtClean="0"/>
              <a:t> a </a:t>
            </a:r>
            <a:r>
              <a:rPr lang="de-DE" sz="2200" dirty="0" err="1" smtClean="0"/>
              <a:t>theory</a:t>
            </a:r>
            <a:r>
              <a:rPr lang="de-DE" sz="2200" dirty="0" smtClean="0"/>
              <a:t> of 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25" y="333375"/>
            <a:ext cx="7793355" cy="561975"/>
          </a:xfrm>
        </p:spPr>
        <p:txBody>
          <a:bodyPr/>
          <a:lstStyle/>
          <a:p>
            <a:pPr algn="l"/>
            <a:r>
              <a:rPr lang="de-DE" sz="2400" dirty="0" smtClean="0"/>
              <a:t>2.  </a:t>
            </a:r>
            <a:r>
              <a:rPr lang="de-DE" sz="2400" dirty="0" err="1" smtClean="0"/>
              <a:t>The</a:t>
            </a:r>
            <a:r>
              <a:rPr lang="de-DE" sz="2400" dirty="0" smtClean="0"/>
              <a:t> EEE </a:t>
            </a:r>
            <a:r>
              <a:rPr lang="de-DE" sz="2400" dirty="0" err="1" smtClean="0"/>
              <a:t>concept</a:t>
            </a:r>
            <a:r>
              <a:rPr lang="de-DE" sz="2400" dirty="0" smtClean="0"/>
              <a:t> of </a:t>
            </a:r>
            <a:r>
              <a:rPr lang="de-DE" sz="2400" dirty="0" err="1" smtClean="0"/>
              <a:t>Responsibility</a:t>
            </a:r>
            <a:endParaRPr lang="de-DE" sz="2400" dirty="0"/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1530" y="1257301"/>
            <a:ext cx="7543800" cy="4754880"/>
          </a:xfrm>
        </p:spPr>
        <p:txBody>
          <a:bodyPr/>
          <a:lstStyle/>
          <a:p>
            <a:pPr>
              <a:buSzPct val="70000"/>
              <a:buFont typeface="Arial" pitchFamily="34" charset="0"/>
              <a:buChar char="•"/>
            </a:pPr>
            <a:r>
              <a:rPr lang="en-GB" sz="2200" dirty="0" smtClean="0">
                <a:solidFill>
                  <a:schemeClr val="tx1"/>
                </a:solidFill>
                <a:latin typeface="Arial" charset="0"/>
              </a:rPr>
              <a:t>debate on the responsibility of researchers and engineers since the 1950s and 1960s</a:t>
            </a:r>
            <a:endParaRPr lang="en-GB" sz="2200" dirty="0">
              <a:latin typeface="Arial" charset="0"/>
            </a:endParaRPr>
          </a:p>
          <a:p>
            <a:pPr>
              <a:spcBef>
                <a:spcPts val="1200"/>
              </a:spcBef>
              <a:buSzPct val="70000"/>
              <a:buFont typeface="Arial" pitchFamily="34" charset="0"/>
              <a:buChar char="•"/>
            </a:pPr>
            <a:r>
              <a:rPr lang="en-GB" sz="2200" dirty="0" smtClean="0">
                <a:latin typeface="Arial" charset="0"/>
              </a:rPr>
              <a:t>ethics of responsibility (Durbin, Jonas, Ladd, </a:t>
            </a:r>
            <a:r>
              <a:rPr lang="en-GB" sz="2200" dirty="0" err="1" smtClean="0">
                <a:latin typeface="Arial" charset="0"/>
              </a:rPr>
              <a:t>Lenk</a:t>
            </a:r>
            <a:r>
              <a:rPr lang="en-GB" sz="2200" dirty="0" smtClean="0">
                <a:latin typeface="Arial" charset="0"/>
              </a:rPr>
              <a:t> et al.)</a:t>
            </a:r>
          </a:p>
          <a:p>
            <a:pPr>
              <a:spcBef>
                <a:spcPts val="1200"/>
              </a:spcBef>
              <a:buSzPct val="70000"/>
              <a:buFont typeface="Arial" pitchFamily="34" charset="0"/>
              <a:buChar char="•"/>
            </a:pPr>
            <a:r>
              <a:rPr lang="en-GB" sz="2200" dirty="0" smtClean="0">
                <a:latin typeface="Arial" charset="0"/>
              </a:rPr>
              <a:t>commitments of engineering associations and research organisations to social and moral responsibility</a:t>
            </a:r>
            <a:endParaRPr lang="en-GB" sz="2200" dirty="0">
              <a:latin typeface="Arial" charset="0"/>
            </a:endParaRPr>
          </a:p>
          <a:p>
            <a:pPr>
              <a:spcBef>
                <a:spcPts val="1200"/>
              </a:spcBef>
              <a:buSzPct val="70000"/>
              <a:buFont typeface="Arial" pitchFamily="34" charset="0"/>
              <a:buChar char="•"/>
            </a:pPr>
            <a:r>
              <a:rPr lang="en-GB" sz="2200" dirty="0" smtClean="0">
                <a:latin typeface="Arial" charset="0"/>
              </a:rPr>
              <a:t>establishment of codes of conduct in many areas</a:t>
            </a:r>
            <a:endParaRPr lang="en-GB" sz="2200" dirty="0">
              <a:latin typeface="Arial" charset="0"/>
            </a:endParaRPr>
          </a:p>
          <a:p>
            <a:pPr>
              <a:spcBef>
                <a:spcPts val="1200"/>
              </a:spcBef>
              <a:buSzPct val="70000"/>
              <a:buFont typeface="Arial" pitchFamily="34" charset="0"/>
              <a:buChar char="•"/>
            </a:pPr>
            <a:r>
              <a:rPr lang="en-GB" sz="2200" dirty="0" smtClean="0">
                <a:latin typeface="Arial" charset="0"/>
              </a:rPr>
              <a:t>emphasis on responsibilities of individuals (e.g. whistle-blowing)</a:t>
            </a:r>
          </a:p>
          <a:p>
            <a:pPr>
              <a:spcBef>
                <a:spcPts val="1200"/>
              </a:spcBef>
              <a:buSzPct val="70000"/>
              <a:buFont typeface="Arial" pitchFamily="34" charset="0"/>
              <a:buChar char="•"/>
            </a:pPr>
            <a:r>
              <a:rPr lang="en-GB" sz="2200" dirty="0" smtClean="0">
                <a:latin typeface="Arial" charset="0"/>
              </a:rPr>
              <a:t>questions for the limits and restrictions of individual responsibility, role of institutional designs</a:t>
            </a:r>
          </a:p>
          <a:p>
            <a:pPr>
              <a:spcBef>
                <a:spcPts val="1200"/>
              </a:spcBef>
              <a:buSzPct val="70000"/>
              <a:buFont typeface="Arial" pitchFamily="34" charset="0"/>
              <a:buChar char="•"/>
            </a:pPr>
            <a:r>
              <a:rPr lang="en-GB" sz="2200" dirty="0" smtClean="0">
                <a:latin typeface="Arial" charset="0"/>
              </a:rPr>
              <a:t>some relations with CTA/Value Sensitive Design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857250"/>
            <a:ext cx="7848600" cy="4230688"/>
          </a:xfrm>
        </p:spPr>
        <p:txBody>
          <a:bodyPr lIns="91440" tIns="45720" rIns="91440" bIns="45720"/>
          <a:lstStyle/>
          <a:p>
            <a:pPr>
              <a:buFontTx/>
              <a:buNone/>
            </a:pPr>
            <a:r>
              <a:rPr lang="de-DE" sz="2400" b="1" dirty="0" smtClean="0"/>
              <a:t>	</a:t>
            </a:r>
            <a:r>
              <a:rPr lang="de-DE" sz="2400" b="1" dirty="0" err="1" smtClean="0"/>
              <a:t>The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hope</a:t>
            </a:r>
            <a:r>
              <a:rPr lang="de-DE" sz="2400" b="1" dirty="0" smtClean="0"/>
              <a:t>: </a:t>
            </a:r>
            <a:r>
              <a:rPr lang="de-DE" sz="2400" b="1" dirty="0" err="1" smtClean="0"/>
              <a:t>shaping</a:t>
            </a:r>
            <a:r>
              <a:rPr lang="de-DE" sz="2400" b="1" dirty="0" smtClean="0"/>
              <a:t> technology and </a:t>
            </a:r>
            <a:r>
              <a:rPr lang="de-DE" sz="2400" b="1" dirty="0" err="1" smtClean="0"/>
              <a:t>innovation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by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ethical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reflection</a:t>
            </a:r>
            <a:r>
              <a:rPr lang="de-DE" sz="2400" b="1" dirty="0" smtClean="0"/>
              <a:t> and </a:t>
            </a:r>
            <a:r>
              <a:rPr lang="de-DE" sz="2400" b="1" dirty="0" err="1" smtClean="0"/>
              <a:t>responsibility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assignments</a:t>
            </a:r>
            <a:endParaRPr lang="de-DE" sz="2400" b="1" dirty="0" smtClean="0"/>
          </a:p>
          <a:p>
            <a:endParaRPr lang="de-DE" dirty="0" smtClean="0"/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798513" y="2038350"/>
            <a:ext cx="28575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err="1" smtClean="0"/>
              <a:t>Ideas</a:t>
            </a:r>
            <a:r>
              <a:rPr lang="de-DE" sz="2000" dirty="0" smtClean="0"/>
              <a:t> </a:t>
            </a:r>
            <a:r>
              <a:rPr lang="de-DE" sz="2000" dirty="0" err="1"/>
              <a:t>about</a:t>
            </a:r>
            <a:r>
              <a:rPr lang="de-DE" sz="2000" dirty="0"/>
              <a:t> </a:t>
            </a:r>
            <a:r>
              <a:rPr lang="de-DE" sz="2000" dirty="0" err="1" smtClean="0"/>
              <a:t>technology-based</a:t>
            </a:r>
            <a:r>
              <a:rPr lang="de-DE" sz="2000" dirty="0" smtClean="0"/>
              <a:t> </a:t>
            </a:r>
            <a:r>
              <a:rPr lang="de-DE" sz="2000" dirty="0" err="1" smtClean="0"/>
              <a:t>innovation</a:t>
            </a:r>
            <a:r>
              <a:rPr lang="de-DE" sz="2000" dirty="0" smtClean="0"/>
              <a:t>, </a:t>
            </a:r>
            <a:endParaRPr lang="de-DE" sz="2000" dirty="0"/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3305175" y="3165475"/>
            <a:ext cx="266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err="1"/>
              <a:t>Scientific</a:t>
            </a:r>
            <a:r>
              <a:rPr lang="de-DE" sz="2000" dirty="0"/>
              <a:t> Agenda</a:t>
            </a:r>
          </a:p>
        </p:txBody>
      </p:sp>
      <p:sp>
        <p:nvSpPr>
          <p:cNvPr id="11269" name="Line 6"/>
          <p:cNvSpPr>
            <a:spLocks noChangeShapeType="1"/>
          </p:cNvSpPr>
          <p:nvPr/>
        </p:nvSpPr>
        <p:spPr bwMode="auto">
          <a:xfrm>
            <a:off x="2800350" y="2736850"/>
            <a:ext cx="628650" cy="438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1270" name="Text Box 13"/>
          <p:cNvSpPr txBox="1">
            <a:spLocks noChangeArrowheads="1"/>
          </p:cNvSpPr>
          <p:nvPr/>
        </p:nvSpPr>
        <p:spPr bwMode="auto">
          <a:xfrm>
            <a:off x="5402580" y="4584700"/>
            <a:ext cx="329565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 dirty="0" err="1" smtClean="0"/>
              <a:t>Responsibility</a:t>
            </a:r>
            <a:r>
              <a:rPr lang="de-DE" sz="2000" dirty="0" smtClean="0"/>
              <a:t> </a:t>
            </a:r>
            <a:r>
              <a:rPr lang="de-DE" sz="2000" dirty="0" err="1" smtClean="0"/>
              <a:t>reflection</a:t>
            </a:r>
            <a:endParaRPr lang="de-DE" sz="2000" dirty="0"/>
          </a:p>
        </p:txBody>
      </p:sp>
      <p:sp>
        <p:nvSpPr>
          <p:cNvPr id="11271" name="Text Box 14"/>
          <p:cNvSpPr txBox="1">
            <a:spLocks noChangeArrowheads="1"/>
          </p:cNvSpPr>
          <p:nvPr/>
        </p:nvSpPr>
        <p:spPr bwMode="auto">
          <a:xfrm>
            <a:off x="2076450" y="4584700"/>
            <a:ext cx="21526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/>
              <a:t>Results and new options</a:t>
            </a:r>
          </a:p>
        </p:txBody>
      </p:sp>
      <p:sp>
        <p:nvSpPr>
          <p:cNvPr id="11272" name="Line 15"/>
          <p:cNvSpPr>
            <a:spLocks noChangeShapeType="1"/>
          </p:cNvSpPr>
          <p:nvPr/>
        </p:nvSpPr>
        <p:spPr bwMode="auto">
          <a:xfrm flipH="1" flipV="1">
            <a:off x="4071938" y="4865688"/>
            <a:ext cx="1257300" cy="95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1273" name="Line 16"/>
          <p:cNvSpPr>
            <a:spLocks noChangeShapeType="1"/>
          </p:cNvSpPr>
          <p:nvPr/>
        </p:nvSpPr>
        <p:spPr bwMode="auto">
          <a:xfrm>
            <a:off x="2781300" y="2603500"/>
            <a:ext cx="1590675" cy="581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1274" name="Line 17"/>
          <p:cNvSpPr>
            <a:spLocks noChangeShapeType="1"/>
          </p:cNvSpPr>
          <p:nvPr/>
        </p:nvSpPr>
        <p:spPr bwMode="auto">
          <a:xfrm>
            <a:off x="4552950" y="3575050"/>
            <a:ext cx="1885950" cy="9429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1275" name="Line 18"/>
          <p:cNvSpPr>
            <a:spLocks noChangeShapeType="1"/>
          </p:cNvSpPr>
          <p:nvPr/>
        </p:nvSpPr>
        <p:spPr bwMode="auto">
          <a:xfrm flipV="1">
            <a:off x="2867025" y="3584575"/>
            <a:ext cx="1362075" cy="10191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1276" name="Text Box 20"/>
          <p:cNvSpPr txBox="1">
            <a:spLocks noChangeArrowheads="1"/>
          </p:cNvSpPr>
          <p:nvPr/>
        </p:nvSpPr>
        <p:spPr bwMode="auto">
          <a:xfrm>
            <a:off x="6715125" y="2436813"/>
            <a:ext cx="2176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/>
              <a:t>New Products</a:t>
            </a:r>
          </a:p>
        </p:txBody>
      </p:sp>
      <p:sp>
        <p:nvSpPr>
          <p:cNvPr id="11277" name="Line 21"/>
          <p:cNvSpPr>
            <a:spLocks noChangeShapeType="1"/>
          </p:cNvSpPr>
          <p:nvPr/>
        </p:nvSpPr>
        <p:spPr bwMode="auto">
          <a:xfrm flipV="1">
            <a:off x="5357813" y="2651125"/>
            <a:ext cx="1357312" cy="714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de-DE"/>
          </a:p>
        </p:txBody>
      </p:sp>
      <p:sp>
        <p:nvSpPr>
          <p:cNvPr id="11278" name="Text Box 20"/>
          <p:cNvSpPr txBox="1">
            <a:spLocks noChangeArrowheads="1"/>
          </p:cNvSpPr>
          <p:nvPr/>
        </p:nvSpPr>
        <p:spPr bwMode="auto">
          <a:xfrm>
            <a:off x="6786563" y="3436938"/>
            <a:ext cx="20716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000"/>
              <a:t>Modified Products</a:t>
            </a:r>
          </a:p>
        </p:txBody>
      </p:sp>
      <p:sp>
        <p:nvSpPr>
          <p:cNvPr id="11279" name="Line 16"/>
          <p:cNvSpPr>
            <a:spLocks noChangeShapeType="1"/>
          </p:cNvSpPr>
          <p:nvPr/>
        </p:nvSpPr>
        <p:spPr bwMode="auto">
          <a:xfrm>
            <a:off x="5214938" y="3508375"/>
            <a:ext cx="1571625" cy="2143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2113" y="662940"/>
            <a:ext cx="8356600" cy="5429885"/>
          </a:xfrm>
        </p:spPr>
        <p:txBody>
          <a:bodyPr/>
          <a:lstStyle/>
          <a:p>
            <a:pPr>
              <a:buNone/>
            </a:pPr>
            <a:r>
              <a:rPr lang="en-GB" sz="2200" b="1" dirty="0" smtClean="0"/>
              <a:t>Severe criticisms</a:t>
            </a:r>
            <a:r>
              <a:rPr lang="en-GB" sz="2200" dirty="0" smtClean="0"/>
              <a:t> against the notion of responsibility state </a:t>
            </a:r>
            <a:endParaRPr lang="de-DE" sz="2200" dirty="0" smtClean="0"/>
          </a:p>
          <a:p>
            <a:pPr lvl="0">
              <a:spcBef>
                <a:spcPts val="1800"/>
              </a:spcBef>
            </a:pPr>
            <a:r>
              <a:rPr lang="en-GB" sz="2200" dirty="0" smtClean="0"/>
              <a:t>that responsibility would be an empty phrase without relations to concrete action, </a:t>
            </a:r>
            <a:endParaRPr lang="de-DE" sz="2200" dirty="0" smtClean="0"/>
          </a:p>
          <a:p>
            <a:pPr lvl="0"/>
            <a:r>
              <a:rPr lang="en-GB" sz="2200" dirty="0" smtClean="0"/>
              <a:t>that it would merely show the character of an appeal, exhausting itself in political </a:t>
            </a:r>
            <a:r>
              <a:rPr lang="en-GB" sz="2200" dirty="0" err="1" smtClean="0"/>
              <a:t>rhetorics</a:t>
            </a:r>
            <a:r>
              <a:rPr lang="en-GB" sz="2200" dirty="0" smtClean="0"/>
              <a:t> </a:t>
            </a:r>
            <a:endParaRPr lang="de-DE" sz="2200" dirty="0" smtClean="0"/>
          </a:p>
          <a:p>
            <a:pPr lvl="0"/>
            <a:r>
              <a:rPr lang="en-GB" sz="2200" dirty="0" smtClean="0"/>
              <a:t>that its usage only would lead to moralisation of conflicts instead of contributing to problem-solving, </a:t>
            </a:r>
            <a:endParaRPr lang="de-DE" sz="2200" dirty="0" smtClean="0"/>
          </a:p>
          <a:p>
            <a:pPr lvl="0"/>
            <a:r>
              <a:rPr lang="en-GB" sz="2200" dirty="0" smtClean="0"/>
              <a:t>that the subject of responsibility – future developments and impacts of science and technology – simply not exists because of high uncertainties involved, and, finally, </a:t>
            </a:r>
            <a:endParaRPr lang="de-DE" sz="2200" dirty="0" smtClean="0"/>
          </a:p>
          <a:p>
            <a:pPr lvl="0"/>
            <a:r>
              <a:rPr lang="en-GB" sz="2200" dirty="0" smtClean="0"/>
              <a:t>that an effect of “thinning” responsibility could be observed in fields with many actors resulting in a situation that nobody would feel “really” responsible</a:t>
            </a:r>
            <a:endParaRPr lang="de-DE" sz="2200" dirty="0" smtClean="0"/>
          </a:p>
          <a:p>
            <a:pPr>
              <a:buFont typeface="Wingdings"/>
              <a:buChar char="à"/>
            </a:pPr>
            <a:r>
              <a:rPr lang="de-DE" dirty="0" err="1" smtClean="0">
                <a:sym typeface="Wingdings" pitchFamily="2" charset="2"/>
              </a:rPr>
              <a:t>clarification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needed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beyond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rhetoric</a:t>
            </a:r>
            <a:r>
              <a:rPr lang="de-DE" dirty="0" smtClean="0">
                <a:sym typeface="Wingdings" pitchFamily="2" charset="2"/>
              </a:rPr>
              <a:t> </a:t>
            </a:r>
            <a:r>
              <a:rPr lang="de-DE" dirty="0" err="1" smtClean="0">
                <a:sym typeface="Wingdings" pitchFamily="2" charset="2"/>
              </a:rPr>
              <a:t>well-feeling</a:t>
            </a:r>
            <a:endParaRPr lang="de-DE" dirty="0" smtClean="0">
              <a:sym typeface="Wingdings" pitchFamily="2" charset="2"/>
            </a:endParaRPr>
          </a:p>
          <a:p>
            <a:pPr>
              <a:buFont typeface="Wingdings"/>
              <a:buChar char="à"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T_master_ppt2003_de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D9D9D9"/>
      </a:lt2>
      <a:accent1>
        <a:srgbClr val="009682"/>
      </a:accent1>
      <a:accent2>
        <a:srgbClr val="4664AA"/>
      </a:accent2>
      <a:accent3>
        <a:srgbClr val="FFFFFF"/>
      </a:accent3>
      <a:accent4>
        <a:srgbClr val="000000"/>
      </a:accent4>
      <a:accent5>
        <a:srgbClr val="AAC9C1"/>
      </a:accent5>
      <a:accent6>
        <a:srgbClr val="3F5A9A"/>
      </a:accent6>
      <a:hlink>
        <a:srgbClr val="808080"/>
      </a:hlink>
      <a:folHlink>
        <a:srgbClr val="7D92C3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D9D9D9"/>
        </a:lt2>
        <a:accent1>
          <a:srgbClr val="009682"/>
        </a:accent1>
        <a:accent2>
          <a:srgbClr val="4664AA"/>
        </a:accent2>
        <a:accent3>
          <a:srgbClr val="FFFFFF"/>
        </a:accent3>
        <a:accent4>
          <a:srgbClr val="000000"/>
        </a:accent4>
        <a:accent5>
          <a:srgbClr val="AAC9C1"/>
        </a:accent5>
        <a:accent6>
          <a:srgbClr val="3F5A9A"/>
        </a:accent6>
        <a:hlink>
          <a:srgbClr val="808080"/>
        </a:hlink>
        <a:folHlink>
          <a:srgbClr val="7D92C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KIT_master_ppt2003_de</Template>
  <TotalTime>0</TotalTime>
  <Words>1737</Words>
  <Application>Microsoft Office PowerPoint</Application>
  <PresentationFormat>Bildschirmpräsentation (4:3)</PresentationFormat>
  <Paragraphs>204</Paragraphs>
  <Slides>27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28" baseType="lpstr">
      <vt:lpstr>KIT_master_ppt2003_de</vt:lpstr>
      <vt:lpstr> The EEE concept of responsibility – ethical, empirical and epistemological constituents</vt:lpstr>
      <vt:lpstr>Folie 2</vt:lpstr>
      <vt:lpstr>1.  Technology Assessment (TA)</vt:lpstr>
      <vt:lpstr>Folie 4</vt:lpstr>
      <vt:lpstr>Folie 5</vt:lpstr>
      <vt:lpstr>Recent and Current developments in TA</vt:lpstr>
      <vt:lpstr>2.  The EEE concept of Responsibility</vt:lpstr>
      <vt:lpstr>Folie 8</vt:lpstr>
      <vt:lpstr>Folie 9</vt:lpstr>
      <vt:lpstr>Folie 10</vt:lpstr>
      <vt:lpstr>Folie 11</vt:lpstr>
      <vt:lpstr>Folie 12</vt:lpstr>
      <vt:lpstr>Folie 13</vt:lpstr>
      <vt:lpstr>Constitutive dimensions of responsibility</vt:lpstr>
      <vt:lpstr>Empirical dimension</vt:lpstr>
      <vt:lpstr>Ethical dimension</vt:lpstr>
      <vt:lpstr>Epistemological dimension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</vt:vector>
  </TitlesOfParts>
  <Company>Forschungszentrum Karlsruhe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Folientitel: Arial 26pt fett 2-zeilig: Arial 22pt fett</dc:title>
  <dc:creator>Ehls</dc:creator>
  <cp:lastModifiedBy>Armin Grunwald</cp:lastModifiedBy>
  <cp:revision>146</cp:revision>
  <dcterms:created xsi:type="dcterms:W3CDTF">2009-11-10T12:33:46Z</dcterms:created>
  <dcterms:modified xsi:type="dcterms:W3CDTF">2013-04-23T08:45:26Z</dcterms:modified>
</cp:coreProperties>
</file>