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89" r:id="rId4"/>
    <p:sldId id="288" r:id="rId5"/>
    <p:sldId id="316" r:id="rId6"/>
    <p:sldId id="297" r:id="rId7"/>
    <p:sldId id="290" r:id="rId8"/>
    <p:sldId id="317" r:id="rId9"/>
    <p:sldId id="307" r:id="rId10"/>
    <p:sldId id="308" r:id="rId11"/>
    <p:sldId id="313" r:id="rId12"/>
    <p:sldId id="314" r:id="rId13"/>
    <p:sldId id="315" r:id="rId14"/>
    <p:sldId id="293" r:id="rId15"/>
    <p:sldId id="309" r:id="rId16"/>
    <p:sldId id="310" r:id="rId17"/>
    <p:sldId id="311" r:id="rId18"/>
    <p:sldId id="301" r:id="rId19"/>
    <p:sldId id="312" r:id="rId20"/>
    <p:sldId id="302" r:id="rId21"/>
    <p:sldId id="303" r:id="rId22"/>
    <p:sldId id="304" r:id="rId23"/>
    <p:sldId id="305" r:id="rId24"/>
    <p:sldId id="306" r:id="rId25"/>
    <p:sldId id="273" r:id="rId26"/>
    <p:sldId id="269" r:id="rId27"/>
    <p:sldId id="270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0AAE6"/>
    <a:srgbClr val="5A6EB4"/>
    <a:srgbClr val="A00078"/>
    <a:srgbClr val="A01E28"/>
    <a:srgbClr val="A08232"/>
    <a:srgbClr val="DCA01E"/>
    <a:srgbClr val="FA8214"/>
    <a:srgbClr val="82BE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1209" autoAdjust="0"/>
  </p:normalViewPr>
  <p:slideViewPr>
    <p:cSldViewPr snapToGrid="0"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Relationship Id="rId4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189"/>
            <a:ext cx="1071578" cy="70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7" y="9263140"/>
            <a:ext cx="256958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839" y="9220055"/>
            <a:ext cx="1142387" cy="31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227" y="9220055"/>
            <a:ext cx="1280858" cy="2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A2F2F6-C954-462A-BDEB-5F5AF95C64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800"/>
              <a:t>KIT – Universität des Landes Baden-Württemberg und</a:t>
            </a:r>
          </a:p>
          <a:p>
            <a:pPr>
              <a:defRPr/>
            </a:pPr>
            <a:r>
              <a:rPr lang="de-DE" sz="800"/>
              <a:t>nationales Großforschungszentrum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Institut</a:t>
            </a:r>
            <a:r>
              <a:rPr lang="de-DE" sz="1000" baseline="0" dirty="0" smtClean="0">
                <a:solidFill>
                  <a:schemeClr val="bg1"/>
                </a:solidFill>
              </a:rPr>
              <a:t> für Technikfolgenabschätzung und Systemanalyse (ITAS)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026" name="Picture 2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0716"/>
            <a:ext cx="9046112" cy="26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88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smtClean="0"/>
            </a:lvl1pPr>
          </a:lstStyle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429256" y="6453188"/>
            <a:ext cx="33194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/>
              <a:t>Institut</a:t>
            </a:r>
            <a:r>
              <a:rPr lang="de-DE" sz="900" baseline="0" dirty="0" smtClean="0"/>
              <a:t> für Technikfolgenabschätzung und Systemanalyse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7C8BF5DD-6159-49A3-A808-EA6570880FE9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de-DE" sz="900" dirty="0"/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21473"/>
            <a:ext cx="8389937" cy="64928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The</a:t>
            </a:r>
            <a:r>
              <a:rPr lang="de-DE" sz="2400" dirty="0" smtClean="0"/>
              <a:t> EEE </a:t>
            </a:r>
            <a:r>
              <a:rPr lang="de-DE" sz="2400" dirty="0" err="1" smtClean="0"/>
              <a:t>concept</a:t>
            </a:r>
            <a:r>
              <a:rPr lang="de-DE" sz="2400" dirty="0" smtClean="0"/>
              <a:t> of </a:t>
            </a:r>
            <a:r>
              <a:rPr lang="de-DE" sz="2400" dirty="0" err="1" smtClean="0"/>
              <a:t>responsibility</a:t>
            </a:r>
            <a:r>
              <a:rPr lang="de-DE" sz="2400" dirty="0" smtClean="0"/>
              <a:t> – </a:t>
            </a:r>
            <a:r>
              <a:rPr lang="de-DE" sz="2400" dirty="0" err="1" smtClean="0"/>
              <a:t>ethical</a:t>
            </a:r>
            <a:r>
              <a:rPr lang="de-DE" sz="2400" dirty="0" smtClean="0"/>
              <a:t>, </a:t>
            </a:r>
            <a:r>
              <a:rPr lang="de-DE" sz="2400" dirty="0" err="1" smtClean="0"/>
              <a:t>empirical</a:t>
            </a:r>
            <a:r>
              <a:rPr lang="de-DE" sz="2400" dirty="0" smtClean="0"/>
              <a:t> and </a:t>
            </a:r>
            <a:r>
              <a:rPr lang="de-DE" sz="2400" dirty="0" err="1" smtClean="0"/>
              <a:t>epistemological</a:t>
            </a:r>
            <a:r>
              <a:rPr lang="de-DE" sz="2400" dirty="0" smtClean="0"/>
              <a:t> </a:t>
            </a:r>
            <a:r>
              <a:rPr lang="de-DE" sz="2400" dirty="0" err="1" smtClean="0"/>
              <a:t>constituents</a:t>
            </a:r>
            <a:endParaRPr 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165" y="2589530"/>
            <a:ext cx="8370888" cy="62071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de-DE" sz="1600" b="0" i="1" dirty="0" smtClean="0"/>
              <a:t>Armin Grunwald</a:t>
            </a:r>
          </a:p>
          <a:p>
            <a:pPr algn="ctr">
              <a:lnSpc>
                <a:spcPct val="80000"/>
              </a:lnSpc>
            </a:pPr>
            <a:endParaRPr lang="de-DE" sz="1600" b="0" dirty="0" smtClean="0"/>
          </a:p>
          <a:p>
            <a:pPr algn="ctr">
              <a:lnSpc>
                <a:spcPct val="50000"/>
              </a:lnSpc>
            </a:pPr>
            <a:r>
              <a:rPr lang="de-DE" sz="1600" b="0" dirty="0" smtClean="0"/>
              <a:t>Paris, 23.4.2013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71500"/>
            <a:ext cx="8356600" cy="5521325"/>
          </a:xfrm>
        </p:spPr>
        <p:txBody>
          <a:bodyPr/>
          <a:lstStyle/>
          <a:p>
            <a:pPr>
              <a:buNone/>
            </a:pPr>
            <a:r>
              <a:rPr lang="en-GB" sz="2200" dirty="0" smtClean="0"/>
              <a:t>Proposal: a  </a:t>
            </a:r>
            <a:r>
              <a:rPr lang="en-GB" sz="2200" b="1" dirty="0" smtClean="0"/>
              <a:t>five -place reconstruction</a:t>
            </a:r>
            <a:endParaRPr lang="de-DE" sz="2200" dirty="0" smtClean="0"/>
          </a:p>
          <a:p>
            <a:pPr lvl="0">
              <a:spcBef>
                <a:spcPts val="1800"/>
              </a:spcBef>
            </a:pPr>
            <a:r>
              <a:rPr lang="en-GB" sz="2200" i="1" dirty="0" smtClean="0"/>
              <a:t>someone</a:t>
            </a:r>
            <a:r>
              <a:rPr lang="en-GB" sz="2200" dirty="0" smtClean="0"/>
              <a:t> (an actor, e.g. a synthetic biologist) assumes responsibility for 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something</a:t>
            </a:r>
            <a:r>
              <a:rPr lang="en-GB" sz="2200" dirty="0" smtClean="0"/>
              <a:t> (such as the results of actions or decisions, e.g. for avoiding bio-safety or bio-security problems) in a </a:t>
            </a:r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social context</a:t>
            </a:r>
            <a:r>
              <a:rPr lang="en-GB" sz="2200" dirty="0" smtClean="0"/>
              <a:t> (consisting of society, communities, professions, groups, culture etc.) relative to a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body of rules and criteria</a:t>
            </a:r>
            <a:r>
              <a:rPr lang="en-GB" sz="2200" dirty="0" smtClean="0"/>
              <a:t> (in general the normative framework valid in the respective situation, e.g. rules given in a Code of Conduct)  and relative to the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status of available knowledge</a:t>
            </a:r>
            <a:r>
              <a:rPr lang="en-GB" sz="2200" dirty="0" smtClean="0"/>
              <a:t> (about the consequences of the actions, scenarios, mere speculative concerns, expectations …).</a:t>
            </a:r>
            <a:endParaRPr lang="de-DE" sz="2200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three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dimensions</a:t>
            </a:r>
            <a:r>
              <a:rPr lang="de-DE" dirty="0" smtClean="0">
                <a:sym typeface="Wingdings" pitchFamily="2" charset="2"/>
              </a:rPr>
              <a:t> of </a:t>
            </a:r>
            <a:r>
              <a:rPr lang="de-DE" dirty="0" err="1" smtClean="0">
                <a:sym typeface="Wingdings" pitchFamily="2" charset="2"/>
              </a:rPr>
              <a:t>responsibility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71500"/>
            <a:ext cx="8356600" cy="5521325"/>
          </a:xfrm>
        </p:spPr>
        <p:txBody>
          <a:bodyPr/>
          <a:lstStyle/>
          <a:p>
            <a:pPr>
              <a:buNone/>
            </a:pPr>
            <a:r>
              <a:rPr lang="en-GB" sz="2200" dirty="0" smtClean="0"/>
              <a:t>Proposal: a  </a:t>
            </a:r>
            <a:r>
              <a:rPr lang="en-GB" sz="2200" b="1" dirty="0" smtClean="0"/>
              <a:t>five -place reconstruction</a:t>
            </a:r>
            <a:endParaRPr lang="de-DE" sz="2200" dirty="0" smtClean="0"/>
          </a:p>
          <a:p>
            <a:pPr lvl="0">
              <a:spcBef>
                <a:spcPts val="1800"/>
              </a:spcBef>
            </a:pPr>
            <a:r>
              <a:rPr lang="en-GB" sz="2200" i="1" dirty="0" smtClean="0"/>
              <a:t>someone</a:t>
            </a:r>
            <a:r>
              <a:rPr lang="en-GB" sz="2200" dirty="0" smtClean="0"/>
              <a:t> (an actor, e.g. a synthetic biologist) assumes responsibility for 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something</a:t>
            </a:r>
            <a:r>
              <a:rPr lang="en-GB" sz="2200" dirty="0" smtClean="0"/>
              <a:t> (such as the results of actions or decisions, e.g. for avoiding bio-safety or bio-security problems) in a </a:t>
            </a:r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social context</a:t>
            </a:r>
            <a:r>
              <a:rPr lang="en-GB" sz="2200" dirty="0" smtClean="0"/>
              <a:t> (consisting of society, communities, professions, groups, culture etc</a:t>
            </a:r>
            <a:r>
              <a:rPr lang="en-GB" sz="2200" dirty="0" smtClean="0"/>
              <a:t>.)</a:t>
            </a:r>
            <a:endParaRPr lang="de-DE" sz="2200" dirty="0" smtClean="0"/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err="1" smtClean="0">
                <a:sym typeface="Wingdings" pitchFamily="2" charset="2"/>
              </a:rPr>
              <a:t>empirical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constellation</a:t>
            </a:r>
            <a:r>
              <a:rPr lang="de-DE" dirty="0" smtClean="0">
                <a:sym typeface="Wingdings" pitchFamily="2" charset="2"/>
              </a:rPr>
              <a:t> of </a:t>
            </a:r>
            <a:r>
              <a:rPr lang="de-DE" dirty="0" err="1" smtClean="0">
                <a:sym typeface="Wingdings" pitchFamily="2" charset="2"/>
              </a:rPr>
              <a:t>actors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(</a:t>
            </a:r>
            <a:r>
              <a:rPr lang="de-DE" dirty="0" err="1" smtClean="0">
                <a:sym typeface="Wingdings" pitchFamily="2" charset="2"/>
              </a:rPr>
              <a:t>highly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context-specific</a:t>
            </a:r>
            <a:r>
              <a:rPr lang="de-DE" dirty="0" smtClean="0">
                <a:sym typeface="Wingdings" pitchFamily="2" charset="2"/>
              </a:rPr>
              <a:t>)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71500"/>
            <a:ext cx="8356600" cy="5521325"/>
          </a:xfrm>
        </p:spPr>
        <p:txBody>
          <a:bodyPr/>
          <a:lstStyle/>
          <a:p>
            <a:pPr>
              <a:buNone/>
            </a:pPr>
            <a:r>
              <a:rPr lang="en-GB" sz="2200" dirty="0" smtClean="0"/>
              <a:t>Proposal: a  </a:t>
            </a:r>
            <a:r>
              <a:rPr lang="en-GB" sz="2200" b="1" dirty="0" smtClean="0"/>
              <a:t>five -place reconstruction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body of rules</a:t>
            </a:r>
            <a:r>
              <a:rPr lang="en-GB" sz="2200" dirty="0" smtClean="0"/>
              <a:t> (in general the normative framework valid in the respective situation, e.g. rules given in a Code of Conduct)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endParaRPr lang="de-DE" sz="2200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rules</a:t>
            </a:r>
            <a:r>
              <a:rPr lang="de-DE" dirty="0" smtClean="0">
                <a:sym typeface="Wingdings" pitchFamily="2" charset="2"/>
              </a:rPr>
              <a:t> and </a:t>
            </a:r>
            <a:r>
              <a:rPr lang="de-DE" dirty="0" err="1" smtClean="0">
                <a:sym typeface="Wingdings" pitchFamily="2" charset="2"/>
              </a:rPr>
              <a:t>criteria</a:t>
            </a:r>
            <a:r>
              <a:rPr lang="de-DE" dirty="0" smtClean="0">
                <a:sym typeface="Wingdings" pitchFamily="2" charset="2"/>
              </a:rPr>
              <a:t> of </a:t>
            </a:r>
            <a:r>
              <a:rPr lang="de-DE" dirty="0" err="1" smtClean="0">
                <a:sym typeface="Wingdings" pitchFamily="2" charset="2"/>
              </a:rPr>
              <a:t>responsibility</a:t>
            </a:r>
            <a:r>
              <a:rPr lang="de-DE" dirty="0" smtClean="0">
                <a:sym typeface="Wingdings" pitchFamily="2" charset="2"/>
              </a:rPr>
              <a:t>  </a:t>
            </a:r>
            <a:r>
              <a:rPr lang="de-DE" b="1" dirty="0" err="1" smtClean="0">
                <a:sym typeface="Wingdings" pitchFamily="2" charset="2"/>
              </a:rPr>
              <a:t>ethical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dimension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case</a:t>
            </a:r>
            <a:r>
              <a:rPr lang="de-DE" dirty="0" smtClean="0">
                <a:sym typeface="Wingdings" pitchFamily="2" charset="2"/>
              </a:rPr>
              <a:t> of normative </a:t>
            </a:r>
            <a:r>
              <a:rPr lang="de-DE" dirty="0" err="1" smtClean="0">
                <a:sym typeface="Wingdings" pitchFamily="2" charset="2"/>
              </a:rPr>
              <a:t>uncertainty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moral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conflicts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ambiguity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indifference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71500"/>
            <a:ext cx="8356600" cy="5521325"/>
          </a:xfrm>
        </p:spPr>
        <p:txBody>
          <a:bodyPr/>
          <a:lstStyle/>
          <a:p>
            <a:pPr>
              <a:buNone/>
            </a:pPr>
            <a:r>
              <a:rPr lang="en-GB" sz="2200" dirty="0" smtClean="0"/>
              <a:t>Proposal: a  </a:t>
            </a:r>
            <a:r>
              <a:rPr lang="en-GB" sz="2200" b="1" dirty="0" smtClean="0"/>
              <a:t>five-place</a:t>
            </a:r>
            <a:r>
              <a:rPr lang="en-GB" sz="2200" dirty="0" smtClean="0"/>
              <a:t> </a:t>
            </a:r>
            <a:r>
              <a:rPr lang="en-GB" sz="2200" b="1" dirty="0" smtClean="0"/>
              <a:t>reconstruction</a:t>
            </a:r>
            <a:endParaRPr lang="de-DE" sz="2200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endParaRPr lang="en-GB" sz="2200" i="1" dirty="0" smtClean="0"/>
          </a:p>
          <a:p>
            <a:pPr lvl="0">
              <a:spcBef>
                <a:spcPts val="1200"/>
              </a:spcBef>
            </a:pPr>
            <a:r>
              <a:rPr lang="en-GB" sz="2200" i="1" dirty="0" smtClean="0"/>
              <a:t>status of available knowledge</a:t>
            </a:r>
            <a:r>
              <a:rPr lang="en-GB" sz="2200" dirty="0" smtClean="0"/>
              <a:t> (about the consequences of the actions, scenarios, mere speculative concerns, expectations …).</a:t>
            </a:r>
            <a:endParaRPr lang="de-DE" sz="2200" dirty="0" smtClean="0"/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err="1" smtClean="0">
                <a:sym typeface="Wingdings" pitchFamily="2" charset="2"/>
              </a:rPr>
              <a:t>epistemological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dimension</a:t>
            </a:r>
            <a:r>
              <a:rPr lang="de-DE" dirty="0" smtClean="0">
                <a:sym typeface="Wingdings" pitchFamily="2" charset="2"/>
              </a:rPr>
              <a:t> of </a:t>
            </a:r>
            <a:r>
              <a:rPr lang="de-DE" dirty="0" err="1" smtClean="0">
                <a:sym typeface="Wingdings" pitchFamily="2" charset="2"/>
              </a:rPr>
              <a:t>responsibility</a:t>
            </a:r>
            <a:r>
              <a:rPr lang="de-DE" dirty="0" smtClean="0">
                <a:sym typeface="Wingdings" pitchFamily="2" charset="2"/>
              </a:rPr>
              <a:t>: </a:t>
            </a:r>
            <a:r>
              <a:rPr lang="de-DE" dirty="0" err="1" smtClean="0">
                <a:sym typeface="Wingdings" pitchFamily="2" charset="2"/>
              </a:rPr>
              <a:t>what</a:t>
            </a:r>
            <a:r>
              <a:rPr lang="de-DE" dirty="0" smtClean="0">
                <a:sym typeface="Wingdings" pitchFamily="2" charset="2"/>
              </a:rPr>
              <a:t> do </a:t>
            </a:r>
            <a:r>
              <a:rPr lang="de-DE" dirty="0" err="1" smtClean="0">
                <a:sym typeface="Wingdings" pitchFamily="2" charset="2"/>
              </a:rPr>
              <a:t>we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know</a:t>
            </a:r>
            <a:r>
              <a:rPr lang="de-DE" dirty="0" smtClean="0">
                <a:sym typeface="Wingdings" pitchFamily="2" charset="2"/>
              </a:rPr>
              <a:t> and </a:t>
            </a:r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reliable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our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knowledge</a:t>
            </a:r>
            <a:r>
              <a:rPr lang="de-DE" dirty="0" smtClean="0">
                <a:sym typeface="Wingdings" pitchFamily="2" charset="2"/>
              </a:rPr>
              <a:t>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665" y="241935"/>
            <a:ext cx="7793355" cy="561975"/>
          </a:xfrm>
        </p:spPr>
        <p:txBody>
          <a:bodyPr/>
          <a:lstStyle/>
          <a:p>
            <a:pPr algn="l"/>
            <a:r>
              <a:rPr lang="de-DE" sz="2400" dirty="0" err="1" smtClean="0"/>
              <a:t>Constitutive</a:t>
            </a:r>
            <a:r>
              <a:rPr lang="de-DE" sz="2400" dirty="0" smtClean="0"/>
              <a:t> </a:t>
            </a:r>
            <a:r>
              <a:rPr lang="de-DE" sz="2400" dirty="0" err="1" smtClean="0"/>
              <a:t>dimensions</a:t>
            </a:r>
            <a:r>
              <a:rPr lang="de-DE" sz="2400" dirty="0" smtClean="0"/>
              <a:t> of </a:t>
            </a:r>
            <a:r>
              <a:rPr lang="de-DE" sz="2400" dirty="0" err="1" smtClean="0"/>
              <a:t>responsibility</a:t>
            </a:r>
            <a:endParaRPr lang="de-DE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17271"/>
            <a:ext cx="8446770" cy="475488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3000"/>
              </a:spcBef>
            </a:pPr>
            <a:r>
              <a:rPr lang="de-DE" sz="2000" b="1" i="1" dirty="0" err="1" smtClean="0"/>
              <a:t>Empirical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dimension</a:t>
            </a:r>
            <a:r>
              <a:rPr lang="de-DE" sz="2000" i="1" dirty="0" smtClean="0"/>
              <a:t> of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actor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constellation</a:t>
            </a:r>
            <a:r>
              <a:rPr lang="de-DE" sz="2000" dirty="0" smtClean="0"/>
              <a:t>: </a:t>
            </a:r>
            <a:r>
              <a:rPr lang="de-DE" sz="2000" dirty="0" err="1" smtClean="0"/>
              <a:t>who</a:t>
            </a:r>
            <a:r>
              <a:rPr lang="de-DE" sz="2000" dirty="0" smtClean="0"/>
              <a:t> </a:t>
            </a:r>
            <a:r>
              <a:rPr lang="de-DE" sz="2000" dirty="0" err="1" smtClean="0"/>
              <a:t>ascribes</a:t>
            </a:r>
            <a:r>
              <a:rPr lang="de-DE" sz="2000" dirty="0" smtClean="0"/>
              <a:t> </a:t>
            </a:r>
            <a:r>
              <a:rPr lang="de-DE" sz="2000" dirty="0" err="1" smtClean="0"/>
              <a:t>reponsibility</a:t>
            </a:r>
            <a:r>
              <a:rPr lang="de-DE" sz="2000" dirty="0" smtClean="0"/>
              <a:t>, </a:t>
            </a:r>
            <a:r>
              <a:rPr lang="de-DE" sz="2000" dirty="0" err="1" smtClean="0"/>
              <a:t>who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made</a:t>
            </a:r>
            <a:r>
              <a:rPr lang="de-DE" sz="2000" dirty="0" smtClean="0"/>
              <a:t> </a:t>
            </a:r>
            <a:r>
              <a:rPr lang="de-DE" sz="2000" dirty="0" err="1" smtClean="0"/>
              <a:t>responsible</a:t>
            </a:r>
            <a:r>
              <a:rPr lang="de-DE" sz="2000" dirty="0" smtClean="0"/>
              <a:t>? Distribution of </a:t>
            </a:r>
            <a:r>
              <a:rPr lang="de-DE" sz="2000" dirty="0" err="1" smtClean="0"/>
              <a:t>responsibility</a:t>
            </a:r>
            <a:r>
              <a:rPr lang="de-DE" sz="2000" dirty="0" smtClean="0"/>
              <a:t>, </a:t>
            </a:r>
            <a:r>
              <a:rPr lang="de-DE" sz="2000" dirty="0" err="1" smtClean="0"/>
              <a:t>relation</a:t>
            </a:r>
            <a:r>
              <a:rPr lang="de-DE" sz="2000" dirty="0" smtClean="0"/>
              <a:t> to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</a:t>
            </a:r>
            <a:r>
              <a:rPr lang="de-DE" sz="2000" dirty="0" err="1" smtClean="0"/>
              <a:t>governance</a:t>
            </a:r>
            <a:r>
              <a:rPr lang="de-DE" sz="2000" dirty="0" smtClean="0"/>
              <a:t>“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respective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, </a:t>
            </a:r>
            <a:r>
              <a:rPr lang="de-DE" sz="2000" dirty="0" err="1" smtClean="0"/>
              <a:t>stakeholders</a:t>
            </a:r>
            <a:r>
              <a:rPr lang="de-DE" sz="2000" dirty="0" smtClean="0"/>
              <a:t>, </a:t>
            </a:r>
            <a:r>
              <a:rPr lang="de-DE" sz="2000" dirty="0" err="1" smtClean="0"/>
              <a:t>people</a:t>
            </a:r>
            <a:r>
              <a:rPr lang="de-DE" sz="2000" dirty="0" smtClean="0"/>
              <a:t> </a:t>
            </a:r>
            <a:r>
              <a:rPr lang="de-DE" sz="2000" dirty="0" err="1" smtClean="0"/>
              <a:t>concerned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affected</a:t>
            </a:r>
            <a:r>
              <a:rPr lang="de-DE" sz="2000" dirty="0" smtClean="0"/>
              <a:t>.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of power and </a:t>
            </a:r>
            <a:r>
              <a:rPr lang="de-DE" sz="2000" dirty="0" err="1" smtClean="0"/>
              <a:t>exerting</a:t>
            </a:r>
            <a:r>
              <a:rPr lang="de-DE" sz="2000" dirty="0" smtClean="0"/>
              <a:t> </a:t>
            </a:r>
            <a:r>
              <a:rPr lang="de-DE" sz="2000" dirty="0" err="1" smtClean="0"/>
              <a:t>influence</a:t>
            </a:r>
            <a:r>
              <a:rPr lang="de-DE" sz="2000" dirty="0" smtClean="0"/>
              <a:t>.</a:t>
            </a:r>
          </a:p>
          <a:p>
            <a:pPr>
              <a:lnSpc>
                <a:spcPts val="2800"/>
              </a:lnSpc>
              <a:spcBef>
                <a:spcPts val="3000"/>
              </a:spcBef>
            </a:pPr>
            <a:r>
              <a:rPr lang="de-DE" sz="2000" b="1" i="1" dirty="0" err="1" smtClean="0"/>
              <a:t>Ethical</a:t>
            </a:r>
            <a:r>
              <a:rPr lang="de-DE" sz="2000" b="1" i="1" dirty="0" smtClean="0"/>
              <a:t> </a:t>
            </a:r>
            <a:r>
              <a:rPr lang="de-DE" sz="2000" i="1" dirty="0" err="1" smtClean="0"/>
              <a:t>dimension</a:t>
            </a:r>
            <a:r>
              <a:rPr lang="de-DE" sz="2000" dirty="0" smtClean="0"/>
              <a:t> </a:t>
            </a:r>
            <a:r>
              <a:rPr lang="de-DE" sz="2000" i="1" dirty="0" smtClean="0"/>
              <a:t>of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criteria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what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regarded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responsible</a:t>
            </a:r>
            <a:r>
              <a:rPr lang="de-DE" sz="2000" dirty="0" smtClean="0"/>
              <a:t>: </a:t>
            </a:r>
            <a:r>
              <a:rPr lang="de-DE" sz="2000" dirty="0" err="1" smtClean="0"/>
              <a:t>Criteria</a:t>
            </a:r>
            <a:r>
              <a:rPr lang="de-DE" sz="2000" dirty="0" smtClean="0"/>
              <a:t> of </a:t>
            </a:r>
            <a:r>
              <a:rPr lang="de-DE" sz="2000" dirty="0" err="1" smtClean="0"/>
              <a:t>responsible</a:t>
            </a:r>
            <a:r>
              <a:rPr lang="de-DE" sz="2000" dirty="0" smtClean="0"/>
              <a:t> </a:t>
            </a:r>
            <a:r>
              <a:rPr lang="de-DE" sz="2000" dirty="0" err="1" smtClean="0"/>
              <a:t>action</a:t>
            </a:r>
            <a:r>
              <a:rPr lang="de-DE" sz="2000" dirty="0" smtClean="0"/>
              <a:t>, </a:t>
            </a:r>
            <a:r>
              <a:rPr lang="de-DE" sz="2000" dirty="0" err="1" smtClean="0"/>
              <a:t>solving</a:t>
            </a:r>
            <a:r>
              <a:rPr lang="de-DE" sz="2000" dirty="0" smtClean="0"/>
              <a:t> </a:t>
            </a:r>
            <a:r>
              <a:rPr lang="de-DE" sz="2000" dirty="0" err="1" smtClean="0"/>
              <a:t>moral</a:t>
            </a:r>
            <a:r>
              <a:rPr lang="de-DE" sz="2000" dirty="0" smtClean="0"/>
              <a:t> </a:t>
            </a:r>
            <a:r>
              <a:rPr lang="de-DE" sz="2000" dirty="0" err="1" smtClean="0"/>
              <a:t>conflicts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ethical</a:t>
            </a:r>
            <a:r>
              <a:rPr lang="de-DE" sz="2000" dirty="0" smtClean="0"/>
              <a:t> </a:t>
            </a:r>
            <a:r>
              <a:rPr lang="de-DE" sz="2000" dirty="0" err="1" smtClean="0"/>
              <a:t>reflection</a:t>
            </a:r>
            <a:r>
              <a:rPr lang="de-DE" sz="2000" dirty="0" smtClean="0"/>
              <a:t>, </a:t>
            </a:r>
            <a:r>
              <a:rPr lang="de-DE" sz="2000" dirty="0" err="1" smtClean="0"/>
              <a:t>reconstruction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ethical</a:t>
            </a:r>
            <a:r>
              <a:rPr lang="de-DE" sz="2000" dirty="0" smtClean="0"/>
              <a:t> </a:t>
            </a:r>
            <a:r>
              <a:rPr lang="de-DE" sz="2000" dirty="0" err="1" smtClean="0"/>
              <a:t>patterns</a:t>
            </a:r>
            <a:r>
              <a:rPr lang="de-DE" sz="2000" dirty="0" smtClean="0"/>
              <a:t> of </a:t>
            </a:r>
            <a:r>
              <a:rPr lang="de-DE" sz="2000" dirty="0" err="1" smtClean="0"/>
              <a:t>justification</a:t>
            </a:r>
            <a:r>
              <a:rPr lang="de-DE" sz="2000" dirty="0" smtClean="0"/>
              <a:t> and </a:t>
            </a:r>
            <a:r>
              <a:rPr lang="de-DE" sz="2000" dirty="0" err="1" smtClean="0"/>
              <a:t>argumentation</a:t>
            </a:r>
            <a:r>
              <a:rPr lang="de-DE" sz="2000" dirty="0" smtClean="0"/>
              <a:t> (</a:t>
            </a:r>
            <a:r>
              <a:rPr lang="de-DE" sz="2000" dirty="0" err="1" smtClean="0"/>
              <a:t>e.g</a:t>
            </a:r>
            <a:r>
              <a:rPr lang="de-DE" sz="2000" dirty="0" smtClean="0"/>
              <a:t>. </a:t>
            </a:r>
            <a:r>
              <a:rPr lang="de-DE" sz="2000" dirty="0" err="1" smtClean="0"/>
              <a:t>ethics</a:t>
            </a:r>
            <a:r>
              <a:rPr lang="de-DE" sz="2000" dirty="0" smtClean="0"/>
              <a:t> of </a:t>
            </a:r>
            <a:r>
              <a:rPr lang="de-DE" sz="2000" dirty="0" err="1" smtClean="0"/>
              <a:t>responsibility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Hans Jonas)</a:t>
            </a:r>
          </a:p>
          <a:p>
            <a:pPr>
              <a:lnSpc>
                <a:spcPts val="2800"/>
              </a:lnSpc>
              <a:spcBef>
                <a:spcPts val="3000"/>
              </a:spcBef>
            </a:pPr>
            <a:r>
              <a:rPr lang="de-DE" sz="2000" b="1" i="1" dirty="0" err="1" smtClean="0"/>
              <a:t>Epistemological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dimension</a:t>
            </a:r>
            <a:r>
              <a:rPr lang="de-DE" sz="2000" dirty="0" smtClean="0"/>
              <a:t>: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known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respective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(</a:t>
            </a:r>
            <a:r>
              <a:rPr lang="de-DE" sz="2000" dirty="0" err="1" smtClean="0"/>
              <a:t>chances</a:t>
            </a:r>
            <a:r>
              <a:rPr lang="de-DE" sz="2000" dirty="0" smtClean="0"/>
              <a:t>, </a:t>
            </a:r>
            <a:r>
              <a:rPr lang="de-DE" sz="2000" dirty="0" err="1" smtClean="0"/>
              <a:t>risks</a:t>
            </a:r>
            <a:r>
              <a:rPr lang="de-DE" sz="2000" dirty="0" smtClean="0"/>
              <a:t> etc.) and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said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and </a:t>
            </a:r>
            <a:r>
              <a:rPr lang="de-DE" sz="2000" dirty="0" err="1" smtClean="0"/>
              <a:t>reliability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knowledge</a:t>
            </a:r>
            <a:r>
              <a:rPr lang="de-DE" sz="2000" dirty="0" smtClean="0"/>
              <a:t>? </a:t>
            </a:r>
            <a:r>
              <a:rPr lang="de-DE" sz="2000" dirty="0" err="1" smtClean="0"/>
              <a:t>Knowledge</a:t>
            </a:r>
            <a:r>
              <a:rPr lang="de-DE" sz="2000" dirty="0" smtClean="0"/>
              <a:t>, </a:t>
            </a:r>
            <a:r>
              <a:rPr lang="de-DE" sz="2000" dirty="0" err="1" smtClean="0"/>
              <a:t>uncertainties</a:t>
            </a:r>
            <a:r>
              <a:rPr lang="de-DE" sz="2000" dirty="0" smtClean="0"/>
              <a:t>,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scenarios</a:t>
            </a:r>
            <a:r>
              <a:rPr lang="de-DE" sz="2000" dirty="0" smtClean="0"/>
              <a:t> of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,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risks</a:t>
            </a:r>
            <a:endParaRPr lang="de-DE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empirical dimension</a:t>
            </a:r>
            <a:r>
              <a:rPr lang="en-GB" dirty="0" smtClean="0"/>
              <a:t> of responsibility takes serious that the attribution of responsibility is an act done by specific actors and affecting others. Relevant questions are: 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How are the capabilities to act and decide distributed in the field considered? 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Which social groups are affected and could or should help decide about the distribution of responsibility? 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Do the questions under consideration concern the “polis” or can they be delegated to groups or subsystems? 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What consequences would a particular distribution of responsibility have for the governance of the respective field?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Ethical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ethical dimension</a:t>
            </a:r>
            <a:r>
              <a:rPr lang="en-GB" dirty="0" smtClean="0"/>
              <a:t> of responsibility is reached when the question is posed as to the </a:t>
            </a:r>
            <a:r>
              <a:rPr lang="en-GB" i="1" dirty="0" smtClean="0"/>
              <a:t>body of rules according to which</a:t>
            </a:r>
            <a:r>
              <a:rPr lang="en-GB" dirty="0" smtClean="0"/>
              <a:t> responsibility </a:t>
            </a:r>
            <a:r>
              <a:rPr lang="en-GB" i="1" dirty="0" smtClean="0"/>
              <a:t>should</a:t>
            </a:r>
            <a:r>
              <a:rPr lang="en-GB" dirty="0" smtClean="0"/>
              <a:t> be assumed. Relevant questions are: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What criteria allow distinguishing between responsible and irresponsible actions and decisions?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Is there consensus or controversy on these criteria among the relevant actors?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Is it ethically justified to weigh chances with risks?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Are human rights affected?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Can the actions and decisions in question (e.g., about the scientific agenda or about containment measures to prevent bio-safety problems) be justified with respect to the rules and values?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Epistemological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epistemological</a:t>
            </a:r>
            <a:r>
              <a:rPr lang="en-GB" dirty="0" smtClean="0"/>
              <a:t> dimension asks for the quality of the knowledge about the subject of responsibility. Relevant questions are: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What is really known about prospective subjects of responsibility?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What could be known in case of more research, and which uncertainties are pertinent? </a:t>
            </a:r>
          </a:p>
          <a:p>
            <a:pPr lvl="1">
              <a:spcBef>
                <a:spcPts val="1800"/>
              </a:spcBef>
            </a:pPr>
            <a:r>
              <a:rPr lang="en-GB" sz="1800" dirty="0" smtClean="0"/>
              <a:t>How can different uncertainties be qualified and compared to each other? And what is at stake if worse comes </a:t>
            </a:r>
          </a:p>
          <a:p>
            <a:pPr lvl="1">
              <a:spcBef>
                <a:spcPts val="1800"/>
              </a:spcBef>
              <a:buNone/>
            </a:pPr>
            <a:r>
              <a:rPr lang="en-GB" sz="1800" dirty="0" smtClean="0"/>
              <a:t>Example: </a:t>
            </a:r>
            <a:r>
              <a:rPr lang="de-DE" dirty="0" smtClean="0"/>
              <a:t>„</a:t>
            </a:r>
            <a:r>
              <a:rPr lang="de-DE" dirty="0" err="1" smtClean="0"/>
              <a:t>Fifty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, </a:t>
            </a:r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as </a:t>
            </a:r>
            <a:r>
              <a:rPr lang="de-DE" dirty="0" err="1" smtClean="0"/>
              <a:t>pervasive</a:t>
            </a:r>
            <a:r>
              <a:rPr lang="de-DE" dirty="0" smtClean="0"/>
              <a:t> and </a:t>
            </a:r>
            <a:r>
              <a:rPr lang="de-DE" dirty="0" err="1" smtClean="0"/>
              <a:t>transformative</a:t>
            </a:r>
            <a:r>
              <a:rPr lang="de-DE" dirty="0" smtClean="0"/>
              <a:t> as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. And as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technology,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and </a:t>
            </a:r>
            <a:r>
              <a:rPr lang="de-DE" dirty="0" err="1" smtClean="0"/>
              <a:t>impacts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impossible</a:t>
            </a:r>
            <a:r>
              <a:rPr lang="de-DE" dirty="0" smtClean="0"/>
              <a:t> to </a:t>
            </a:r>
            <a:r>
              <a:rPr lang="de-DE" dirty="0" err="1" smtClean="0"/>
              <a:t>predict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field’s</a:t>
            </a:r>
            <a:r>
              <a:rPr lang="de-DE" dirty="0" smtClean="0"/>
              <a:t> </a:t>
            </a:r>
            <a:r>
              <a:rPr lang="de-DE" dirty="0" err="1" smtClean="0"/>
              <a:t>nascent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r>
              <a:rPr lang="de-DE" dirty="0" smtClean="0"/>
              <a:t>. </a:t>
            </a:r>
            <a:r>
              <a:rPr lang="de-DE" dirty="0" err="1" smtClean="0"/>
              <a:t>Nevertheless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enormous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of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“ (</a:t>
            </a:r>
            <a:r>
              <a:rPr lang="de-DE" dirty="0" err="1" smtClean="0"/>
              <a:t>Ilulissat</a:t>
            </a:r>
            <a:r>
              <a:rPr lang="de-DE" dirty="0" smtClean="0"/>
              <a:t> Statement 2007, S. 2).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817" y="342900"/>
            <a:ext cx="8230626" cy="6002383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789051" indent="-789051">
              <a:spcBef>
                <a:spcPct val="70000"/>
              </a:spcBef>
              <a:buNone/>
            </a:pPr>
            <a:r>
              <a:rPr lang="de-DE" b="1" dirty="0" smtClean="0"/>
              <a:t>3.	</a:t>
            </a:r>
            <a:r>
              <a:rPr lang="de-DE" b="1" dirty="0" err="1" smtClean="0"/>
              <a:t>Constellations</a:t>
            </a:r>
            <a:r>
              <a:rPr lang="de-DE" b="1" dirty="0" smtClean="0"/>
              <a:t> of </a:t>
            </a:r>
            <a:r>
              <a:rPr lang="de-DE" b="1" dirty="0" err="1" smtClean="0"/>
              <a:t>Responsible</a:t>
            </a:r>
            <a:r>
              <a:rPr lang="de-DE" b="1" dirty="0" smtClean="0"/>
              <a:t> Innovation</a:t>
            </a:r>
          </a:p>
          <a:p>
            <a:pPr marL="789051" indent="-789051">
              <a:spcBef>
                <a:spcPct val="70000"/>
              </a:spcBef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„</a:t>
            </a:r>
            <a:r>
              <a:rPr lang="de-DE" dirty="0" err="1" smtClean="0"/>
              <a:t>responsible</a:t>
            </a:r>
            <a:r>
              <a:rPr lang="de-DE" dirty="0" smtClean="0"/>
              <a:t>“ in a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endParaRPr lang="de-DE" dirty="0" smtClean="0"/>
          </a:p>
          <a:p>
            <a:pPr marL="789051" indent="-789051">
              <a:lnSpc>
                <a:spcPts val="28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de-DE" sz="2000" i="1" dirty="0" err="1" smtClean="0"/>
              <a:t>depends</a:t>
            </a:r>
            <a:r>
              <a:rPr lang="de-DE" sz="2000" i="1" dirty="0" smtClean="0"/>
              <a:t> on normative </a:t>
            </a:r>
            <a:r>
              <a:rPr lang="de-DE" sz="2000" i="1" dirty="0" err="1" smtClean="0"/>
              <a:t>frameworks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include</a:t>
            </a:r>
            <a:r>
              <a:rPr lang="de-DE" sz="2000" dirty="0" smtClean="0"/>
              <a:t> all regulative </a:t>
            </a:r>
            <a:r>
              <a:rPr lang="de-DE" sz="2000" dirty="0" err="1" smtClean="0"/>
              <a:t>parts</a:t>
            </a:r>
            <a:r>
              <a:rPr lang="de-DE" sz="2000" dirty="0" smtClean="0"/>
              <a:t> </a:t>
            </a:r>
            <a:r>
              <a:rPr lang="de-DE" sz="2000" dirty="0" err="1" smtClean="0"/>
              <a:t>governing</a:t>
            </a:r>
            <a:r>
              <a:rPr lang="de-DE" sz="2000" dirty="0" smtClean="0"/>
              <a:t> </a:t>
            </a:r>
            <a:r>
              <a:rPr lang="de-DE" sz="2000" dirty="0" err="1" smtClean="0"/>
              <a:t>acting</a:t>
            </a:r>
            <a:r>
              <a:rPr lang="de-DE" sz="2000" dirty="0" smtClean="0"/>
              <a:t> and </a:t>
            </a:r>
            <a:r>
              <a:rPr lang="de-DE" sz="2000" dirty="0" err="1" smtClean="0"/>
              <a:t>decision-making</a:t>
            </a:r>
            <a:r>
              <a:rPr lang="de-DE" sz="2000" dirty="0" smtClean="0"/>
              <a:t> in a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</a:t>
            </a:r>
            <a:r>
              <a:rPr lang="de-DE" sz="2000" dirty="0" smtClean="0"/>
              <a:t> (</a:t>
            </a:r>
            <a:r>
              <a:rPr lang="de-DE" sz="2000" dirty="0" err="1" smtClean="0"/>
              <a:t>customs</a:t>
            </a:r>
            <a:r>
              <a:rPr lang="de-DE" sz="2000" dirty="0" smtClean="0"/>
              <a:t>, </a:t>
            </a:r>
            <a:r>
              <a:rPr lang="de-DE" sz="2000" dirty="0" err="1" smtClean="0"/>
              <a:t>values</a:t>
            </a:r>
            <a:r>
              <a:rPr lang="de-DE" sz="2000" dirty="0" smtClean="0"/>
              <a:t>, </a:t>
            </a:r>
            <a:r>
              <a:rPr lang="de-DE" sz="2000" dirty="0" err="1" smtClean="0"/>
              <a:t>codes</a:t>
            </a:r>
            <a:r>
              <a:rPr lang="de-DE" sz="2000" dirty="0" smtClean="0"/>
              <a:t> of </a:t>
            </a:r>
            <a:r>
              <a:rPr lang="de-DE" sz="2000" dirty="0" err="1" smtClean="0"/>
              <a:t>conduct</a:t>
            </a:r>
            <a:r>
              <a:rPr lang="de-DE" sz="2000" dirty="0" smtClean="0"/>
              <a:t>, </a:t>
            </a:r>
            <a:r>
              <a:rPr lang="de-DE" sz="2000" dirty="0" err="1" smtClean="0"/>
              <a:t>law</a:t>
            </a:r>
            <a:r>
              <a:rPr lang="de-DE" sz="2000" dirty="0" smtClean="0"/>
              <a:t>, </a:t>
            </a:r>
            <a:r>
              <a:rPr lang="de-DE" sz="2000" dirty="0" err="1" smtClean="0"/>
              <a:t>rules</a:t>
            </a:r>
            <a:r>
              <a:rPr lang="de-DE" sz="2000" dirty="0" smtClean="0"/>
              <a:t> of </a:t>
            </a:r>
            <a:r>
              <a:rPr lang="de-DE" sz="2000" dirty="0" err="1" smtClean="0"/>
              <a:t>behaviour</a:t>
            </a:r>
            <a:r>
              <a:rPr lang="de-DE" sz="2000" dirty="0" smtClean="0"/>
              <a:t> etc.) </a:t>
            </a:r>
            <a:r>
              <a:rPr lang="de-DE" sz="2000" dirty="0" err="1" smtClean="0"/>
              <a:t>which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decisive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assessments</a:t>
            </a:r>
            <a:r>
              <a:rPr lang="de-DE" sz="2000" dirty="0" smtClean="0"/>
              <a:t> of </a:t>
            </a:r>
            <a:r>
              <a:rPr lang="de-DE" sz="2000" dirty="0" err="1" smtClean="0"/>
              <a:t>responsibility</a:t>
            </a:r>
            <a:endParaRPr lang="de-DE" sz="2000" dirty="0" smtClean="0"/>
          </a:p>
          <a:p>
            <a:pPr marL="789051" indent="-789051">
              <a:lnSpc>
                <a:spcPts val="28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de-DE" sz="2000" dirty="0" smtClean="0"/>
              <a:t>will </a:t>
            </a:r>
            <a:r>
              <a:rPr lang="de-DE" sz="2000" dirty="0" err="1" smtClean="0"/>
              <a:t>differ</a:t>
            </a:r>
            <a:r>
              <a:rPr lang="de-DE" sz="2000" dirty="0" smtClean="0"/>
              <a:t> in „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“ and „</a:t>
            </a:r>
            <a:r>
              <a:rPr lang="de-DE" sz="2000" dirty="0" err="1" smtClean="0"/>
              <a:t>non-standard</a:t>
            </a:r>
            <a:r>
              <a:rPr lang="de-DE" sz="2000" dirty="0" smtClean="0"/>
              <a:t>“ </a:t>
            </a:r>
            <a:r>
              <a:rPr lang="de-DE" sz="2000" dirty="0" err="1" smtClean="0"/>
              <a:t>situations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moral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</a:t>
            </a:r>
            <a:endParaRPr lang="de-DE" sz="2000" dirty="0" smtClean="0"/>
          </a:p>
          <a:p>
            <a:pPr marL="789051" indent="-789051">
              <a:lnSpc>
                <a:spcPts val="28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de-DE" sz="2000" dirty="0" smtClean="0"/>
              <a:t>„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</a:t>
            </a:r>
            <a:r>
              <a:rPr lang="de-DE" sz="2000" dirty="0" smtClean="0"/>
              <a:t>“: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„normative </a:t>
            </a:r>
            <a:r>
              <a:rPr lang="de-DE" sz="2000" dirty="0" err="1" smtClean="0"/>
              <a:t>framework</a:t>
            </a:r>
            <a:r>
              <a:rPr lang="de-DE" sz="2000" dirty="0" smtClean="0"/>
              <a:t>“ </a:t>
            </a:r>
            <a:r>
              <a:rPr lang="de-DE" sz="2000" dirty="0" err="1" smtClean="0"/>
              <a:t>governing</a:t>
            </a:r>
            <a:r>
              <a:rPr lang="de-DE" sz="2000" dirty="0" smtClean="0"/>
              <a:t> a </a:t>
            </a:r>
            <a:r>
              <a:rPr lang="de-DE" sz="2000" dirty="0" err="1" smtClean="0"/>
              <a:t>particular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</a:t>
            </a:r>
            <a:r>
              <a:rPr lang="de-DE" sz="2000" dirty="0" smtClean="0"/>
              <a:t> </a:t>
            </a:r>
            <a:r>
              <a:rPr lang="de-DE" sz="2000" dirty="0" err="1" smtClean="0"/>
              <a:t>provides</a:t>
            </a:r>
            <a:r>
              <a:rPr lang="de-DE" sz="2000" dirty="0" smtClean="0"/>
              <a:t> good and </a:t>
            </a:r>
            <a:r>
              <a:rPr lang="de-DE" sz="2000" dirty="0" err="1" smtClean="0"/>
              <a:t>sufficient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orientation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decision-making</a:t>
            </a:r>
            <a:r>
              <a:rPr lang="de-DE" sz="2000" dirty="0" smtClean="0"/>
              <a:t> and </a:t>
            </a:r>
            <a:r>
              <a:rPr lang="de-DE" sz="2000" dirty="0" err="1" smtClean="0"/>
              <a:t>assessment</a:t>
            </a:r>
            <a:r>
              <a:rPr lang="de-DE" sz="2000" dirty="0" smtClean="0"/>
              <a:t> of </a:t>
            </a:r>
            <a:r>
              <a:rPr lang="de-DE" sz="2000" dirty="0" err="1" smtClean="0"/>
              <a:t>responsibility</a:t>
            </a:r>
            <a:endParaRPr lang="de-DE" sz="2000" dirty="0" smtClean="0"/>
          </a:p>
          <a:p>
            <a:pPr marL="789051" indent="-789051">
              <a:lnSpc>
                <a:spcPts val="28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de-DE" sz="2000" dirty="0" smtClean="0"/>
              <a:t>„</a:t>
            </a:r>
            <a:r>
              <a:rPr lang="de-DE" sz="2000" dirty="0" err="1" smtClean="0"/>
              <a:t>non-standard</a:t>
            </a:r>
            <a:r>
              <a:rPr lang="de-DE" sz="2000" dirty="0" smtClean="0"/>
              <a:t>“ </a:t>
            </a:r>
            <a:r>
              <a:rPr lang="de-DE" sz="2000" dirty="0" err="1" smtClean="0"/>
              <a:t>situation</a:t>
            </a:r>
            <a:r>
              <a:rPr lang="de-DE" sz="2000" dirty="0" smtClean="0"/>
              <a:t>: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not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but</a:t>
            </a:r>
            <a:r>
              <a:rPr lang="de-DE" sz="2000" dirty="0" smtClean="0"/>
              <a:t> 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conflicts</a:t>
            </a:r>
            <a:r>
              <a:rPr lang="de-DE" sz="2000" dirty="0" smtClean="0"/>
              <a:t>, </a:t>
            </a:r>
            <a:r>
              <a:rPr lang="de-DE" sz="2000" dirty="0" err="1" smtClean="0"/>
              <a:t>ambiguities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indifferences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400050"/>
            <a:ext cx="8356600" cy="586359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  <a:buFontTx/>
              <a:buNone/>
            </a:pPr>
            <a:r>
              <a:rPr lang="en-GB" sz="2000" b="1" dirty="0" smtClean="0"/>
              <a:t>„standard“ situations </a:t>
            </a:r>
            <a:r>
              <a:rPr lang="en-GB" sz="2000" dirty="0" smtClean="0"/>
              <a:t>in moral respect may be characterised by:</a:t>
            </a:r>
            <a:endParaRPr lang="en-GB" sz="2000" i="1" dirty="0" smtClean="0"/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GB" sz="2000" i="1" dirty="0" smtClean="0"/>
              <a:t>Pragmatic Completeness</a:t>
            </a:r>
            <a:r>
              <a:rPr lang="en-GB" sz="2000" dirty="0" smtClean="0"/>
              <a:t>: the normative framework has to comprehend the decision to be made adequately, and should leave no essential aspects out of consideration;</a:t>
            </a:r>
            <a:endParaRPr lang="en-GB" sz="2000" i="1" dirty="0" smtClean="0"/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GB" sz="2000" i="1" dirty="0" smtClean="0"/>
              <a:t>Local Consistency</a:t>
            </a:r>
            <a:r>
              <a:rPr lang="en-GB" sz="2000" dirty="0" smtClean="0"/>
              <a:t>: there has to be a „sufficient“ degree of freedom from contradiction among the various elements of the normative framework, because otherwise, action orientation wouldn’t be possible;</a:t>
            </a:r>
            <a:endParaRPr lang="en-GB" sz="2000" i="1" dirty="0" smtClean="0"/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GB" sz="2000" i="1" dirty="0" err="1" smtClean="0"/>
              <a:t>Unambiguity</a:t>
            </a:r>
            <a:r>
              <a:rPr lang="en-GB" sz="2000" dirty="0" smtClean="0"/>
              <a:t>: beyond the normative framework, there has to be a sufficient common understanding among the actors in the context of the decision under discussion;</a:t>
            </a:r>
            <a:endParaRPr lang="en-GB" sz="2000" i="1" dirty="0" smtClean="0"/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GB" sz="2000" i="1" dirty="0" smtClean="0"/>
              <a:t>Acceptance</a:t>
            </a:r>
            <a:r>
              <a:rPr lang="en-GB" sz="2000" dirty="0" smtClean="0"/>
              <a:t>: the normative framework has to be accepted as the basis for the decision by those concerned;</a:t>
            </a:r>
            <a:endParaRPr lang="en-GB" sz="2000" i="1" dirty="0" smtClean="0"/>
          </a:p>
          <a:p>
            <a:pPr>
              <a:spcBef>
                <a:spcPct val="40000"/>
              </a:spcBef>
              <a:buFont typeface="Arial" pitchFamily="34" charset="0"/>
              <a:buChar char="•"/>
            </a:pPr>
            <a:r>
              <a:rPr lang="en-GB" sz="2000" i="1" dirty="0" smtClean="0"/>
              <a:t>Observance</a:t>
            </a:r>
            <a:r>
              <a:rPr lang="en-GB" sz="2000" dirty="0" smtClean="0"/>
              <a:t>: the normative framework has to be in fact observed; lip-service, for instance, in environmental concerns, isn’t enough.</a:t>
            </a:r>
          </a:p>
          <a:p>
            <a:pPr>
              <a:spcBef>
                <a:spcPct val="40000"/>
              </a:spcBef>
              <a:buNone/>
            </a:pPr>
            <a:r>
              <a:rPr lang="en-GB" sz="2000" dirty="0" smtClean="0">
                <a:sym typeface="Wingdings" pitchFamily="2" charset="2"/>
              </a:rPr>
              <a:t>	Basic challenge of ethics: distinguishing between standard and non-standard situations in moral respect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807" y="914400"/>
            <a:ext cx="8230626" cy="472821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789051" indent="-789051">
              <a:lnSpc>
                <a:spcPct val="120000"/>
              </a:lnSpc>
              <a:spcBef>
                <a:spcPct val="70000"/>
              </a:spcBef>
              <a:buNone/>
            </a:pPr>
            <a:r>
              <a:rPr lang="de-DE" sz="2700" b="1" dirty="0" err="1" smtClean="0"/>
              <a:t>Overview</a:t>
            </a:r>
            <a:endParaRPr lang="de-DE" sz="2700" b="1" dirty="0" smtClean="0"/>
          </a:p>
          <a:p>
            <a:pPr marL="789051" indent="-789051">
              <a:lnSpc>
                <a:spcPct val="120000"/>
              </a:lnSpc>
              <a:spcBef>
                <a:spcPts val="4800"/>
              </a:spcBef>
              <a:buNone/>
            </a:pPr>
            <a:r>
              <a:rPr lang="de-DE" dirty="0" smtClean="0"/>
              <a:t>1.	Technology </a:t>
            </a:r>
            <a:r>
              <a:rPr lang="de-DE" dirty="0" err="1" smtClean="0"/>
              <a:t>Assessment</a:t>
            </a:r>
            <a:r>
              <a:rPr lang="de-DE" dirty="0" smtClean="0"/>
              <a:t> (TA)</a:t>
            </a:r>
          </a:p>
          <a:p>
            <a:pPr marL="789051" indent="-789051">
              <a:lnSpc>
                <a:spcPct val="120000"/>
              </a:lnSpc>
              <a:spcBef>
                <a:spcPts val="2400"/>
              </a:spcBef>
              <a:buNone/>
            </a:pPr>
            <a:r>
              <a:rPr lang="de-DE" dirty="0" smtClean="0"/>
              <a:t>2.	</a:t>
            </a:r>
            <a:r>
              <a:rPr lang="de-DE" dirty="0" err="1" smtClean="0"/>
              <a:t>The</a:t>
            </a:r>
            <a:r>
              <a:rPr lang="de-DE" dirty="0" smtClean="0"/>
              <a:t> EEE </a:t>
            </a:r>
            <a:r>
              <a:rPr lang="de-DE" dirty="0" err="1" smtClean="0"/>
              <a:t>concept</a:t>
            </a:r>
            <a:r>
              <a:rPr lang="de-DE" dirty="0" smtClean="0"/>
              <a:t> of </a:t>
            </a:r>
            <a:r>
              <a:rPr lang="de-DE" dirty="0" err="1" smtClean="0"/>
              <a:t>Responsibility</a:t>
            </a:r>
            <a:endParaRPr lang="de-DE" dirty="0" smtClean="0"/>
          </a:p>
          <a:p>
            <a:pPr marL="789051" indent="-789051">
              <a:lnSpc>
                <a:spcPct val="120000"/>
              </a:lnSpc>
              <a:spcBef>
                <a:spcPts val="2400"/>
              </a:spcBef>
              <a:buNone/>
            </a:pPr>
            <a:r>
              <a:rPr lang="de-DE" dirty="0" smtClean="0"/>
              <a:t>3.	</a:t>
            </a:r>
            <a:r>
              <a:rPr lang="de-DE" dirty="0" err="1" smtClean="0"/>
              <a:t>Constellations</a:t>
            </a:r>
            <a:r>
              <a:rPr lang="de-DE" dirty="0" smtClean="0"/>
              <a:t> of </a:t>
            </a:r>
            <a:r>
              <a:rPr lang="de-DE" dirty="0" err="1" smtClean="0"/>
              <a:t>Responsible</a:t>
            </a:r>
            <a:r>
              <a:rPr lang="de-DE" dirty="0" smtClean="0"/>
              <a:t> Innovation</a:t>
            </a:r>
          </a:p>
          <a:p>
            <a:pPr marL="789051" indent="-789051">
              <a:lnSpc>
                <a:spcPct val="120000"/>
              </a:lnSpc>
              <a:spcBef>
                <a:spcPts val="2400"/>
              </a:spcBef>
              <a:buNone/>
            </a:pPr>
            <a:r>
              <a:rPr lang="de-DE" dirty="0" smtClean="0"/>
              <a:t>4.	</a:t>
            </a:r>
            <a:r>
              <a:rPr lang="de-DE" dirty="0" err="1" smtClean="0"/>
              <a:t>Summarising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731520"/>
            <a:ext cx="8230626" cy="570602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model</a:t>
            </a:r>
            <a:endParaRPr lang="de-DE" sz="2000" b="1" dirty="0" smtClean="0"/>
          </a:p>
          <a:p>
            <a:pPr>
              <a:buFontTx/>
              <a:buNone/>
            </a:pPr>
            <a:endParaRPr lang="de-DE" sz="2000" b="1" dirty="0" smtClean="0"/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1814381" y="2161903"/>
            <a:ext cx="5626485" cy="237036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83220" y="2813686"/>
            <a:ext cx="3107010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Standard </a:t>
            </a:r>
            <a:r>
              <a:rPr lang="de-DE" sz="2000" dirty="0" err="1" smtClean="0"/>
              <a:t>situations</a:t>
            </a:r>
            <a:endParaRPr lang="de-DE" sz="2000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65424" y="4721407"/>
            <a:ext cx="2582333" cy="999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/>
              <a:t>innovations</a:t>
            </a:r>
            <a:r>
              <a:rPr lang="de-DE" sz="2000" dirty="0" smtClean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challenge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643624" y="1160417"/>
            <a:ext cx="2963166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normative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6061826" y="1548221"/>
            <a:ext cx="791505" cy="7932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V="1">
            <a:off x="1529593" y="4022000"/>
            <a:ext cx="2903041" cy="661307"/>
          </a:xfrm>
          <a:prstGeom prst="line">
            <a:avLst/>
          </a:prstGeom>
          <a:ln>
            <a:headEnd type="none" w="sm" len="sm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75749" tIns="37874" rIns="75749" bIns="37874"/>
          <a:lstStyle/>
          <a:p>
            <a:endParaRPr lang="de-D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4441614" y="4031524"/>
            <a:ext cx="978798" cy="11987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420412" y="5041175"/>
            <a:ext cx="3195525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/>
              <a:t>Non-standard</a:t>
            </a:r>
            <a:r>
              <a:rPr lang="de-DE" sz="2000" dirty="0"/>
              <a:t> </a:t>
            </a:r>
            <a:r>
              <a:rPr lang="de-DE" sz="2000" dirty="0" err="1" smtClean="0"/>
              <a:t>situation</a:t>
            </a:r>
            <a:endParaRPr lang="de-DE" sz="20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097280" y="3234690"/>
            <a:ext cx="2023110" cy="142875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731520"/>
            <a:ext cx="8230626" cy="570602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sz="2000" b="1" dirty="0" err="1" smtClean="0"/>
              <a:t>Unproblematic</a:t>
            </a:r>
            <a:r>
              <a:rPr lang="de-DE" sz="2000" b="1" dirty="0" smtClean="0"/>
              <a:t> Situation </a:t>
            </a:r>
          </a:p>
          <a:p>
            <a:pPr>
              <a:buFontTx/>
              <a:buNone/>
            </a:pPr>
            <a:endParaRPr lang="de-DE" sz="2000" b="1" dirty="0" smtClean="0"/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1814381" y="2161903"/>
            <a:ext cx="5626485" cy="237036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83220" y="2813686"/>
            <a:ext cx="3107010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Standard </a:t>
            </a:r>
            <a:r>
              <a:rPr lang="de-DE" sz="2000" dirty="0" err="1" smtClean="0"/>
              <a:t>situations</a:t>
            </a:r>
            <a:endParaRPr lang="de-DE" sz="2000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65424" y="4721407"/>
            <a:ext cx="2582333" cy="6920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/>
              <a:t>innovation</a:t>
            </a:r>
            <a:r>
              <a:rPr lang="de-DE" sz="2000" dirty="0" smtClean="0"/>
              <a:t> </a:t>
            </a:r>
            <a:r>
              <a:rPr lang="de-DE" sz="2000" dirty="0" err="1" smtClean="0"/>
              <a:t>does</a:t>
            </a:r>
            <a:r>
              <a:rPr lang="de-DE" sz="2000" dirty="0" smtClean="0"/>
              <a:t> </a:t>
            </a:r>
            <a:r>
              <a:rPr lang="de-DE" sz="2000" dirty="0" err="1" smtClean="0"/>
              <a:t>not</a:t>
            </a:r>
            <a:r>
              <a:rPr lang="de-DE" sz="2000" dirty="0" smtClean="0"/>
              <a:t> </a:t>
            </a:r>
            <a:r>
              <a:rPr lang="de-DE" sz="2000" dirty="0" err="1" smtClean="0"/>
              <a:t>affect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framework</a:t>
            </a:r>
            <a:endParaRPr lang="de-DE" sz="2000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643624" y="1160417"/>
            <a:ext cx="2963166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normative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6061826" y="1548221"/>
            <a:ext cx="791505" cy="7932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097280" y="3234690"/>
            <a:ext cx="2023110" cy="142875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731520"/>
            <a:ext cx="8230626" cy="570602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000" b="1" dirty="0" smtClean="0"/>
              <a:t>Option 1 (</a:t>
            </a:r>
            <a:r>
              <a:rPr lang="de-DE" sz="2000" b="1" dirty="0" err="1" smtClean="0"/>
              <a:t>conservative</a:t>
            </a:r>
            <a:r>
              <a:rPr lang="de-DE" sz="2000" b="1" dirty="0" smtClean="0"/>
              <a:t>): </a:t>
            </a:r>
          </a:p>
          <a:p>
            <a:pPr>
              <a:buFontTx/>
              <a:buNone/>
            </a:pPr>
            <a:r>
              <a:rPr lang="de-DE" sz="2000" b="1" dirty="0" smtClean="0"/>
              <a:t>Innovation </a:t>
            </a:r>
            <a:r>
              <a:rPr lang="de-DE" sz="2000" b="1" dirty="0" err="1" smtClean="0"/>
              <a:t>would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violate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normative</a:t>
            </a:r>
          </a:p>
          <a:p>
            <a:pPr>
              <a:buFontTx/>
              <a:buNone/>
            </a:pPr>
            <a:r>
              <a:rPr lang="de-DE" sz="2000" b="1" dirty="0" err="1" smtClean="0"/>
              <a:t>framework</a:t>
            </a:r>
            <a:r>
              <a:rPr lang="de-DE" sz="2000" b="1" dirty="0" smtClean="0"/>
              <a:t> at </a:t>
            </a:r>
            <a:r>
              <a:rPr lang="de-DE" sz="2000" b="1" dirty="0" err="1" smtClean="0"/>
              <a:t>place</a:t>
            </a:r>
            <a:r>
              <a:rPr lang="de-DE" sz="2000" b="1" dirty="0" smtClean="0"/>
              <a:t> </a:t>
            </a:r>
            <a:r>
              <a:rPr lang="de-DE" sz="2000" b="1" dirty="0" smtClean="0">
                <a:sym typeface="Wingdings" pitchFamily="2" charset="2"/>
              </a:rPr>
              <a:t> </a:t>
            </a:r>
            <a:r>
              <a:rPr lang="de-DE" sz="2000" b="1" dirty="0" err="1" smtClean="0">
                <a:sym typeface="Wingdings" pitchFamily="2" charset="2"/>
              </a:rPr>
              <a:t>not</a:t>
            </a:r>
            <a:r>
              <a:rPr lang="de-DE" sz="2000" b="1" dirty="0" smtClean="0">
                <a:sym typeface="Wingdings" pitchFamily="2" charset="2"/>
              </a:rPr>
              <a:t> </a:t>
            </a:r>
            <a:r>
              <a:rPr lang="de-DE" sz="2000" b="1" dirty="0" err="1" smtClean="0">
                <a:sym typeface="Wingdings" pitchFamily="2" charset="2"/>
              </a:rPr>
              <a:t>responsible</a:t>
            </a:r>
            <a:r>
              <a:rPr lang="de-DE" sz="2000" b="1" dirty="0" smtClean="0"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de-DE" sz="2000" b="1" dirty="0" smtClean="0">
                <a:sym typeface="Wingdings" pitchFamily="2" charset="2"/>
              </a:rPr>
              <a:t> </a:t>
            </a:r>
            <a:r>
              <a:rPr lang="de-DE" sz="2000" b="1" dirty="0" err="1" smtClean="0"/>
              <a:t>reject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innovation</a:t>
            </a:r>
            <a:r>
              <a:rPr lang="de-DE" sz="2000" b="1" dirty="0" smtClean="0"/>
              <a:t>!</a:t>
            </a:r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1814381" y="2161903"/>
            <a:ext cx="5626485" cy="237036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83220" y="2813686"/>
            <a:ext cx="3107010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Standard </a:t>
            </a:r>
            <a:r>
              <a:rPr lang="de-DE" sz="2000" dirty="0" err="1" smtClean="0"/>
              <a:t>situations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76904" y="4607107"/>
            <a:ext cx="2582333" cy="6304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strike="sngStrike" dirty="0" err="1" smtClean="0"/>
              <a:t>innovation</a:t>
            </a:r>
            <a:endParaRPr lang="de-DE" sz="3600" strike="sngStrike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643624" y="1160417"/>
            <a:ext cx="2963166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Normative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6061826" y="1548221"/>
            <a:ext cx="791505" cy="7932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965960" y="3794760"/>
            <a:ext cx="1645920" cy="75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566160" y="3817620"/>
            <a:ext cx="2777490" cy="146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731520"/>
            <a:ext cx="8230626" cy="570602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000" b="1" dirty="0" smtClean="0"/>
              <a:t>Option 2 (</a:t>
            </a:r>
            <a:r>
              <a:rPr lang="de-DE" sz="2000" b="1" dirty="0" err="1" smtClean="0"/>
              <a:t>creative</a:t>
            </a:r>
            <a:r>
              <a:rPr lang="de-DE" sz="2000" b="1" dirty="0" smtClean="0"/>
              <a:t>): </a:t>
            </a:r>
            <a:r>
              <a:rPr lang="de-DE" sz="2000" b="1" dirty="0" err="1" smtClean="0"/>
              <a:t>you</a:t>
            </a:r>
            <a:r>
              <a:rPr lang="de-DE" sz="2000" b="1" dirty="0" smtClean="0"/>
              <a:t> do </a:t>
            </a:r>
            <a:r>
              <a:rPr lang="de-DE" sz="2000" b="1" dirty="0" err="1" smtClean="0"/>
              <a:t>not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want</a:t>
            </a:r>
            <a:r>
              <a:rPr lang="de-DE" sz="2000" b="1" dirty="0" smtClean="0"/>
              <a:t> to </a:t>
            </a:r>
            <a:r>
              <a:rPr lang="de-DE" sz="2000" b="1" dirty="0" err="1" smtClean="0"/>
              <a:t>skip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endParaRPr lang="de-DE" sz="2000" b="1" dirty="0" smtClean="0"/>
          </a:p>
          <a:p>
            <a:pPr>
              <a:buFontTx/>
              <a:buNone/>
            </a:pPr>
            <a:r>
              <a:rPr lang="de-DE" sz="2000" b="1" dirty="0" err="1" smtClean="0"/>
              <a:t>innovation</a:t>
            </a:r>
            <a:r>
              <a:rPr lang="de-DE" sz="2000" b="1" dirty="0" smtClean="0"/>
              <a:t> </a:t>
            </a:r>
            <a:r>
              <a:rPr lang="de-DE" sz="2000" b="1" dirty="0" smtClean="0">
                <a:sym typeface="Wingdings" pitchFamily="2" charset="2"/>
              </a:rPr>
              <a:t> </a:t>
            </a:r>
            <a:r>
              <a:rPr lang="de-DE" sz="2000" b="1" dirty="0" err="1" smtClean="0">
                <a:sym typeface="Wingdings" pitchFamily="2" charset="2"/>
              </a:rPr>
              <a:t>m</a:t>
            </a:r>
            <a:r>
              <a:rPr lang="de-DE" sz="2000" b="1" dirty="0" err="1" smtClean="0"/>
              <a:t>odify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innovation</a:t>
            </a:r>
            <a:r>
              <a:rPr lang="de-DE" sz="2000" b="1" dirty="0" smtClean="0"/>
              <a:t>!</a:t>
            </a:r>
          </a:p>
          <a:p>
            <a:pPr>
              <a:buFontTx/>
              <a:buNone/>
            </a:pPr>
            <a:r>
              <a:rPr lang="de-DE" sz="2000" b="1" dirty="0" smtClean="0"/>
              <a:t>(</a:t>
            </a:r>
            <a:r>
              <a:rPr lang="de-DE" sz="2000" b="1" dirty="0" err="1" smtClean="0"/>
              <a:t>sustainability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criteria</a:t>
            </a:r>
            <a:r>
              <a:rPr lang="de-DE" sz="2000" b="1" dirty="0" smtClean="0"/>
              <a:t>)</a:t>
            </a:r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1814381" y="2161903"/>
            <a:ext cx="5626485" cy="237036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283220" y="2813686"/>
            <a:ext cx="3107010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Standard </a:t>
            </a:r>
            <a:r>
              <a:rPr lang="de-DE" sz="2000" dirty="0" err="1" smtClean="0"/>
              <a:t>situations</a:t>
            </a:r>
            <a:endParaRPr lang="de-DE" sz="2000" dirty="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65424" y="4721407"/>
            <a:ext cx="2582333" cy="999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/>
              <a:t>innovations</a:t>
            </a:r>
            <a:r>
              <a:rPr lang="de-DE" sz="2000" dirty="0" smtClean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challenge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643624" y="1160417"/>
            <a:ext cx="2963166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/>
              <a:t>Normative </a:t>
            </a:r>
            <a:r>
              <a:rPr lang="de-DE" sz="2000" dirty="0" err="1"/>
              <a:t>framework</a:t>
            </a:r>
            <a:endParaRPr lang="de-DE" sz="2000" dirty="0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H="1">
            <a:off x="6061826" y="1548221"/>
            <a:ext cx="791505" cy="7932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V="1">
            <a:off x="1529593" y="4022000"/>
            <a:ext cx="2903041" cy="6613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4441614" y="4031524"/>
            <a:ext cx="978798" cy="11987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420412" y="5041175"/>
            <a:ext cx="3195525" cy="384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/>
              <a:t>Non-standard</a:t>
            </a:r>
            <a:r>
              <a:rPr lang="de-DE" sz="2000" dirty="0"/>
              <a:t> </a:t>
            </a:r>
            <a:r>
              <a:rPr lang="de-DE" sz="2000" dirty="0" err="1" smtClean="0"/>
              <a:t>situation</a:t>
            </a:r>
            <a:endParaRPr lang="de-DE" sz="20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028700" y="3097530"/>
            <a:ext cx="5440680" cy="1554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640830" y="2663190"/>
            <a:ext cx="250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innovation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617720" y="3794760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Initial </a:t>
            </a:r>
            <a:r>
              <a:rPr lang="de-DE" dirty="0" err="1" smtClean="0"/>
              <a:t>innovation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502920"/>
            <a:ext cx="8230626" cy="5934620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000" b="1" dirty="0" smtClean="0"/>
              <a:t>Option 3 (</a:t>
            </a:r>
            <a:r>
              <a:rPr lang="de-DE" sz="2000" b="1" dirty="0" err="1" smtClean="0"/>
              <a:t>most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ambitious</a:t>
            </a:r>
            <a:r>
              <a:rPr lang="de-DE" sz="2000" b="1" dirty="0" smtClean="0"/>
              <a:t>): </a:t>
            </a:r>
            <a:r>
              <a:rPr lang="de-DE" sz="2000" b="1" dirty="0" err="1" smtClean="0"/>
              <a:t>you</a:t>
            </a:r>
            <a:r>
              <a:rPr lang="de-DE" sz="2000" b="1" dirty="0" smtClean="0"/>
              <a:t> do </a:t>
            </a:r>
            <a:r>
              <a:rPr lang="de-DE" sz="2000" b="1" dirty="0" err="1" smtClean="0"/>
              <a:t>not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want</a:t>
            </a:r>
            <a:r>
              <a:rPr lang="de-DE" sz="2000" b="1" dirty="0" smtClean="0"/>
              <a:t> to </a:t>
            </a:r>
            <a:r>
              <a:rPr lang="de-DE" sz="2000" b="1" dirty="0" err="1" smtClean="0"/>
              <a:t>skip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</a:p>
          <a:p>
            <a:pPr>
              <a:buFontTx/>
              <a:buNone/>
            </a:pPr>
            <a:r>
              <a:rPr lang="de-DE" sz="2000" b="1" dirty="0" err="1" smtClean="0"/>
              <a:t>innovation</a:t>
            </a:r>
            <a:r>
              <a:rPr lang="de-DE" sz="2000" b="1" dirty="0" smtClean="0"/>
              <a:t> and </a:t>
            </a:r>
            <a:r>
              <a:rPr lang="de-DE" sz="2000" b="1" dirty="0" err="1" smtClean="0"/>
              <a:t>you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not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able</a:t>
            </a:r>
            <a:r>
              <a:rPr lang="de-DE" sz="2000" b="1" dirty="0" smtClean="0"/>
              <a:t> </a:t>
            </a:r>
          </a:p>
          <a:p>
            <a:pPr>
              <a:buFontTx/>
              <a:buNone/>
            </a:pPr>
            <a:r>
              <a:rPr lang="de-DE" sz="2000" b="1" dirty="0" smtClean="0"/>
              <a:t>to </a:t>
            </a:r>
            <a:r>
              <a:rPr lang="de-DE" sz="2000" b="1" dirty="0" err="1" smtClean="0"/>
              <a:t>modify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it</a:t>
            </a:r>
            <a:r>
              <a:rPr lang="de-DE" sz="2000" b="1" dirty="0" smtClean="0"/>
              <a:t> </a:t>
            </a:r>
            <a:r>
              <a:rPr lang="de-DE" sz="2000" b="1" dirty="0" smtClean="0">
                <a:sym typeface="Wingdings" pitchFamily="2" charset="2"/>
              </a:rPr>
              <a:t> </a:t>
            </a:r>
            <a:r>
              <a:rPr lang="de-DE" sz="2000" b="1" dirty="0" err="1" smtClean="0">
                <a:sym typeface="Wingdings" pitchFamily="2" charset="2"/>
              </a:rPr>
              <a:t>try</a:t>
            </a:r>
            <a:r>
              <a:rPr lang="de-DE" sz="2000" b="1" dirty="0" smtClean="0">
                <a:sym typeface="Wingdings" pitchFamily="2" charset="2"/>
              </a:rPr>
              <a:t> </a:t>
            </a:r>
            <a:r>
              <a:rPr lang="de-DE" sz="2000" b="1" dirty="0" err="1" smtClean="0"/>
              <a:t>modifying</a:t>
            </a:r>
            <a:r>
              <a:rPr lang="de-DE" sz="2000" b="1" dirty="0" smtClean="0"/>
              <a:t> </a:t>
            </a:r>
          </a:p>
          <a:p>
            <a:pPr>
              <a:buFontTx/>
              <a:buNone/>
            </a:pPr>
            <a:r>
              <a:rPr lang="de-DE" sz="2000" b="1" dirty="0" err="1" smtClean="0"/>
              <a:t>the</a:t>
            </a:r>
            <a:r>
              <a:rPr lang="de-DE" sz="2000" b="1" dirty="0" smtClean="0"/>
              <a:t> normative </a:t>
            </a:r>
            <a:r>
              <a:rPr lang="de-DE" sz="2000" b="1" dirty="0" err="1" smtClean="0"/>
              <a:t>framework</a:t>
            </a:r>
            <a:r>
              <a:rPr lang="de-DE" sz="2000" b="1" dirty="0" smtClean="0"/>
              <a:t>!</a:t>
            </a:r>
          </a:p>
          <a:p>
            <a:pPr>
              <a:buFontTx/>
              <a:buNone/>
            </a:pPr>
            <a:endParaRPr lang="de-DE" sz="2000" b="1" dirty="0" smtClean="0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860101" y="2710543"/>
            <a:ext cx="5626485" cy="2370364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28940" y="3362326"/>
            <a:ext cx="3107010" cy="35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Standard </a:t>
            </a:r>
            <a:r>
              <a:rPr lang="de-DE" dirty="0" err="1" smtClean="0"/>
              <a:t>situations</a:t>
            </a:r>
            <a:endParaRPr lang="de-DE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8294" y="5212897"/>
            <a:ext cx="2582333" cy="9074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Innovations</a:t>
            </a:r>
            <a:r>
              <a:rPr lang="de-DE" dirty="0"/>
              <a:t> </a:t>
            </a:r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normative </a:t>
            </a:r>
            <a:r>
              <a:rPr lang="de-DE" dirty="0" err="1" smtClean="0"/>
              <a:t>framework</a:t>
            </a:r>
            <a:endParaRPr lang="de-DE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77914" y="1709057"/>
            <a:ext cx="2754232" cy="35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normative </a:t>
            </a:r>
            <a:r>
              <a:rPr lang="de-DE" dirty="0" err="1"/>
              <a:t>frameworks</a:t>
            </a:r>
            <a:endParaRPr lang="de-DE" dirty="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6107546" y="2096861"/>
            <a:ext cx="791505" cy="7932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575313" y="4570640"/>
            <a:ext cx="2903041" cy="6613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487334" y="4580164"/>
            <a:ext cx="978798" cy="11987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02293" y="4512129"/>
            <a:ext cx="2759363" cy="1461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Transformation of the non-standard situation (regarding NF I) into a standard situation (regarding NF II)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099727" y="944545"/>
            <a:ext cx="4627581" cy="534572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75749" tIns="37874" rIns="75749" bIns="37874" anchor="ctr"/>
          <a:lstStyle/>
          <a:p>
            <a:endParaRPr lang="de-DE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597586" y="2517321"/>
            <a:ext cx="359192" cy="35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031789" y="1243693"/>
            <a:ext cx="281218" cy="35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5749" tIns="37874" rIns="75749" bIns="37874">
            <a:spAutoFit/>
          </a:bodyPr>
          <a:lstStyle/>
          <a:p>
            <a:r>
              <a:rPr lang="de-DE"/>
              <a:t>II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6366677" y="1298122"/>
            <a:ext cx="492606" cy="46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lIns="75749" tIns="37874" rIns="75749" bIns="37874"/>
          <a:lstStyle/>
          <a:p>
            <a:endParaRPr lang="de-DE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482809" y="5727247"/>
            <a:ext cx="352778" cy="353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5749" tIns="37874" rIns="75749" bIns="37874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363" y="640080"/>
            <a:ext cx="7847677" cy="5546963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de-DE" sz="2000" b="1" dirty="0" smtClean="0"/>
              <a:t>Different </a:t>
            </a:r>
            <a:r>
              <a:rPr lang="de-DE" sz="2000" b="1" dirty="0" err="1" smtClean="0"/>
              <a:t>tasks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responsible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innovation</a:t>
            </a:r>
            <a:endParaRPr lang="de-DE" sz="2000" b="1" dirty="0" smtClean="0"/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de-DE" sz="2000" dirty="0" err="1" smtClean="0"/>
              <a:t>identify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normative </a:t>
            </a:r>
            <a:r>
              <a:rPr lang="de-DE" sz="2000" dirty="0" err="1" smtClean="0"/>
              <a:t>frameworks</a:t>
            </a:r>
            <a:r>
              <a:rPr lang="de-DE" sz="2000" dirty="0" smtClean="0"/>
              <a:t> </a:t>
            </a:r>
            <a:r>
              <a:rPr lang="de-DE" sz="2000" dirty="0" err="1" smtClean="0"/>
              <a:t>governing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respective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</a:t>
            </a:r>
            <a:endParaRPr lang="de-DE" sz="2000" dirty="0" smtClean="0"/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de-DE" sz="2000" dirty="0" err="1" smtClean="0"/>
              <a:t>reflect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limitations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situations</a:t>
            </a:r>
            <a:r>
              <a:rPr lang="de-DE" sz="2000" dirty="0" smtClean="0"/>
              <a:t>“</a:t>
            </a:r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de-DE" sz="2000" dirty="0" err="1" smtClean="0"/>
              <a:t>assess</a:t>
            </a:r>
            <a:r>
              <a:rPr lang="de-DE" sz="2000" dirty="0" smtClean="0"/>
              <a:t> </a:t>
            </a:r>
            <a:r>
              <a:rPr lang="de-DE" sz="2000" dirty="0" err="1" smtClean="0"/>
              <a:t>whether</a:t>
            </a:r>
            <a:r>
              <a:rPr lang="de-DE" sz="2000" dirty="0" smtClean="0"/>
              <a:t> a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challenge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respective</a:t>
            </a:r>
            <a:r>
              <a:rPr lang="de-DE" sz="2000" dirty="0" smtClean="0"/>
              <a:t> normative </a:t>
            </a:r>
            <a:r>
              <a:rPr lang="de-DE" sz="2000" dirty="0" err="1" smtClean="0"/>
              <a:t>framework</a:t>
            </a:r>
            <a:endParaRPr lang="de-DE" sz="2000" dirty="0" smtClean="0"/>
          </a:p>
          <a:p>
            <a:pPr>
              <a:spcBef>
                <a:spcPct val="45000"/>
              </a:spcBef>
              <a:buFont typeface="Arial" pitchFamily="34" charset="0"/>
              <a:buChar char="•"/>
            </a:pPr>
            <a:r>
              <a:rPr lang="de-DE" sz="2000" dirty="0" err="1" smtClean="0"/>
              <a:t>answer</a:t>
            </a:r>
            <a:r>
              <a:rPr lang="de-DE" sz="2000" dirty="0" smtClean="0"/>
              <a:t>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r>
              <a:rPr lang="de-DE" sz="2000" dirty="0" smtClean="0"/>
              <a:t> 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of „</a:t>
            </a:r>
            <a:r>
              <a:rPr lang="de-DE" sz="2000" dirty="0" err="1" smtClean="0"/>
              <a:t>non-responsible</a:t>
            </a:r>
            <a:r>
              <a:rPr lang="de-DE" sz="2000" dirty="0" smtClean="0"/>
              <a:t>“ </a:t>
            </a:r>
            <a:r>
              <a:rPr lang="de-DE" sz="2000" dirty="0" err="1" smtClean="0"/>
              <a:t>innovation</a:t>
            </a:r>
            <a:endParaRPr lang="de-DE" sz="2000" dirty="0" smtClean="0"/>
          </a:p>
          <a:p>
            <a:pPr>
              <a:spcBef>
                <a:spcPct val="45000"/>
              </a:spcBef>
              <a:buNone/>
            </a:pPr>
            <a:r>
              <a:rPr lang="de-DE" sz="2000" dirty="0" smtClean="0"/>
              <a:t>(a) </a:t>
            </a:r>
            <a:r>
              <a:rPr lang="de-DE" sz="2000" dirty="0" err="1" smtClean="0"/>
              <a:t>modify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r>
              <a:rPr lang="de-DE" sz="2000" dirty="0" smtClean="0"/>
              <a:t> (in </a:t>
            </a:r>
            <a:r>
              <a:rPr lang="de-DE" sz="2000" dirty="0" err="1" smtClean="0"/>
              <a:t>cooperation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lab </a:t>
            </a:r>
            <a:r>
              <a:rPr lang="de-DE" sz="2000" dirty="0" err="1" smtClean="0"/>
              <a:t>researchers</a:t>
            </a:r>
            <a:r>
              <a:rPr lang="de-DE" sz="2000" dirty="0" smtClean="0"/>
              <a:t>)</a:t>
            </a:r>
          </a:p>
          <a:p>
            <a:pPr>
              <a:spcBef>
                <a:spcPct val="45000"/>
              </a:spcBef>
              <a:buNone/>
            </a:pPr>
            <a:r>
              <a:rPr lang="de-DE" sz="2000" dirty="0" smtClean="0"/>
              <a:t>(b) </a:t>
            </a:r>
            <a:r>
              <a:rPr lang="de-DE" sz="2000" dirty="0" err="1" smtClean="0"/>
              <a:t>develop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„normative </a:t>
            </a:r>
            <a:r>
              <a:rPr lang="de-DE" sz="2000" dirty="0" err="1" smtClean="0"/>
              <a:t>framework</a:t>
            </a:r>
            <a:r>
              <a:rPr lang="de-DE" sz="2000" dirty="0" smtClean="0"/>
              <a:t>“ (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would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to </a:t>
            </a:r>
            <a:r>
              <a:rPr lang="de-DE" sz="2000" dirty="0" err="1" smtClean="0"/>
              <a:t>take</a:t>
            </a:r>
            <a:r>
              <a:rPr lang="de-DE" sz="2000" dirty="0" smtClean="0"/>
              <a:t> </a:t>
            </a:r>
            <a:r>
              <a:rPr lang="de-DE" sz="2000" dirty="0" err="1" smtClean="0"/>
              <a:t>place</a:t>
            </a:r>
            <a:r>
              <a:rPr lang="de-DE" sz="2000" dirty="0" smtClean="0"/>
              <a:t> </a:t>
            </a:r>
            <a:r>
              <a:rPr lang="de-DE" sz="2000" dirty="0" err="1" smtClean="0"/>
              <a:t>outside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lab)</a:t>
            </a:r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de-DE" sz="1800" dirty="0" smtClean="0"/>
              <a:t>substantial </a:t>
            </a:r>
            <a:r>
              <a:rPr lang="de-DE" sz="1800" i="1" dirty="0" err="1" smtClean="0"/>
              <a:t>contributions</a:t>
            </a:r>
            <a:r>
              <a:rPr lang="de-DE" sz="1800" i="1" dirty="0" smtClean="0"/>
              <a:t> </a:t>
            </a:r>
            <a:r>
              <a:rPr lang="de-DE" sz="1800" dirty="0" smtClean="0"/>
              <a:t>to </a:t>
            </a:r>
            <a:r>
              <a:rPr lang="de-DE" sz="1800" dirty="0" err="1" smtClean="0"/>
              <a:t>problem-solving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required</a:t>
            </a:r>
            <a:r>
              <a:rPr lang="de-DE" sz="1800" dirty="0" smtClean="0"/>
              <a:t> as an </a:t>
            </a:r>
            <a:r>
              <a:rPr lang="de-DE" sz="1800" dirty="0" err="1" smtClean="0"/>
              <a:t>advice</a:t>
            </a:r>
            <a:endParaRPr lang="de-DE" sz="1800" dirty="0" smtClean="0"/>
          </a:p>
          <a:p>
            <a:pPr lvl="1">
              <a:spcBef>
                <a:spcPct val="45000"/>
              </a:spcBef>
              <a:buFont typeface="Arial" pitchFamily="34" charset="0"/>
              <a:buChar char="•"/>
            </a:pPr>
            <a:r>
              <a:rPr lang="de-DE" sz="1800" dirty="0" err="1" smtClean="0"/>
              <a:t>processes</a:t>
            </a:r>
            <a:r>
              <a:rPr lang="de-DE" sz="1800" dirty="0" smtClean="0"/>
              <a:t> of </a:t>
            </a:r>
            <a:r>
              <a:rPr lang="de-DE" sz="1800" dirty="0" err="1" smtClean="0"/>
              <a:t>communication</a:t>
            </a:r>
            <a:r>
              <a:rPr lang="de-DE" sz="1800" dirty="0" smtClean="0"/>
              <a:t>, </a:t>
            </a:r>
            <a:r>
              <a:rPr lang="de-DE" sz="1800" dirty="0" err="1" smtClean="0"/>
              <a:t>analysis</a:t>
            </a:r>
            <a:r>
              <a:rPr lang="de-DE" sz="1800" dirty="0" smtClean="0"/>
              <a:t> and </a:t>
            </a:r>
            <a:r>
              <a:rPr lang="de-DE" sz="1800" dirty="0" err="1" smtClean="0"/>
              <a:t>assessment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required</a:t>
            </a:r>
            <a:r>
              <a:rPr lang="de-DE" sz="1800" dirty="0" smtClean="0"/>
              <a:t> (TA </a:t>
            </a:r>
            <a:r>
              <a:rPr lang="de-DE" sz="1800" dirty="0" err="1" smtClean="0"/>
              <a:t>type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87" y="365760"/>
            <a:ext cx="8230626" cy="5962923"/>
          </a:xfrm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789051" indent="-789051">
              <a:lnSpc>
                <a:spcPct val="120000"/>
              </a:lnSpc>
              <a:spcBef>
                <a:spcPct val="70000"/>
              </a:spcBef>
              <a:buAutoNum type="arabicPeriod" startAt="4"/>
            </a:pPr>
            <a:r>
              <a:rPr lang="de-DE" sz="2300" b="1" dirty="0" err="1" smtClean="0"/>
              <a:t>Summarising</a:t>
            </a:r>
            <a:r>
              <a:rPr lang="de-DE" sz="2300" b="1" dirty="0" smtClean="0"/>
              <a:t> </a:t>
            </a:r>
            <a:r>
              <a:rPr lang="de-DE" sz="2300" b="1" dirty="0" err="1" smtClean="0"/>
              <a:t>conclusions</a:t>
            </a:r>
            <a:endParaRPr lang="en-GB" sz="2200" dirty="0" smtClean="0"/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Responsible Innovation – it is necessary to clarify the basic terms (such as “responsible”) in order to avoid mere </a:t>
            </a:r>
            <a:r>
              <a:rPr lang="en-GB" sz="2000" dirty="0" err="1" smtClean="0"/>
              <a:t>rhetorics</a:t>
            </a:r>
            <a:endParaRPr lang="en-GB" sz="2000" dirty="0" smtClean="0"/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the EEE concept of responsibility is a proposal to the ongoing debate</a:t>
            </a:r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it might be understood as a kind of “hermeneutical“ approach to better understand responsibility issues in given contexts instead of simply applying rules </a:t>
            </a:r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it makes clear that Responsible Innovation grounds in different fields such as TA, STS, ethics, and philosophy of science</a:t>
            </a:r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Responsible Innovation thus provides an opportunity to overcome earlier and fruitless struggles between social sciences and philosophy towards targeted cooperation </a:t>
            </a:r>
          </a:p>
          <a:p>
            <a:pPr marL="576000" indent="-28800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de-DE" dirty="0" smtClean="0"/>
          </a:p>
          <a:p>
            <a:pPr algn="ctr">
              <a:buFontTx/>
              <a:buNone/>
            </a:pPr>
            <a:endParaRPr lang="de-DE" dirty="0" smtClean="0"/>
          </a:p>
          <a:p>
            <a:pPr algn="ctr">
              <a:buFontTx/>
              <a:buNone/>
            </a:pPr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</a:t>
            </a:r>
            <a:r>
              <a:rPr lang="de-DE" sz="3600" dirty="0" err="1" smtClean="0"/>
              <a:t>attention</a:t>
            </a:r>
            <a:r>
              <a:rPr lang="de-DE" sz="3600" dirty="0" smtClean="0"/>
              <a:t>!</a:t>
            </a:r>
          </a:p>
          <a:p>
            <a:pPr algn="ctr">
              <a:buFontTx/>
              <a:buNone/>
            </a:pPr>
            <a:endParaRPr lang="de-DE" sz="3600" dirty="0" smtClean="0"/>
          </a:p>
          <a:p>
            <a:pPr algn="ctr">
              <a:buFontTx/>
              <a:buNone/>
            </a:pPr>
            <a:endParaRPr lang="de-DE" sz="3600" dirty="0" smtClean="0"/>
          </a:p>
          <a:p>
            <a:pPr algn="ctr">
              <a:buFontTx/>
              <a:buNone/>
            </a:pPr>
            <a:endParaRPr lang="de-DE" sz="3600" dirty="0" smtClean="0"/>
          </a:p>
          <a:p>
            <a:pPr algn="ctr">
              <a:buFontTx/>
              <a:buNone/>
            </a:pPr>
            <a:r>
              <a:rPr lang="de-DE" i="1" dirty="0" smtClean="0"/>
              <a:t>Armin Grunwald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793355" cy="561975"/>
          </a:xfrm>
        </p:spPr>
        <p:txBody>
          <a:bodyPr/>
          <a:lstStyle/>
          <a:p>
            <a:pPr algn="l"/>
            <a:r>
              <a:rPr lang="de-DE" sz="2400" dirty="0" smtClean="0"/>
              <a:t>1.  Technology </a:t>
            </a:r>
            <a:r>
              <a:rPr lang="de-DE" sz="2400" dirty="0" err="1"/>
              <a:t>Assessment</a:t>
            </a:r>
            <a:r>
              <a:rPr lang="de-DE" sz="2400" dirty="0"/>
              <a:t> (TA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074421"/>
            <a:ext cx="8503920" cy="5431790"/>
          </a:xfrm>
        </p:spPr>
        <p:txBody>
          <a:bodyPr/>
          <a:lstStyle/>
          <a:p>
            <a:pPr>
              <a:buSzPct val="70000"/>
              <a:buFont typeface="TheSansPlain" pitchFamily="18" charset="0"/>
              <a:buChar char="&gt;"/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roots of </a:t>
            </a:r>
            <a:r>
              <a:rPr lang="en-GB" sz="2200" dirty="0">
                <a:latin typeface="Arial" charset="0"/>
              </a:rPr>
              <a:t>„Technology Assessment“ in the U.S. (Office of Technology Assessment at the U.S. Congress (established in </a:t>
            </a:r>
            <a:r>
              <a:rPr lang="en-GB" sz="2200" dirty="0" smtClean="0">
                <a:latin typeface="Arial" charset="0"/>
              </a:rPr>
              <a:t>1972, abolished in 1995)</a:t>
            </a:r>
            <a:endParaRPr lang="en-GB" sz="2200" dirty="0">
              <a:latin typeface="Arial" charset="0"/>
            </a:endParaRPr>
          </a:p>
          <a:p>
            <a:pPr>
              <a:spcBef>
                <a:spcPct val="40000"/>
              </a:spcBef>
              <a:buSzPct val="70000"/>
              <a:buFont typeface="TheSansPlain" pitchFamily="18" charset="0"/>
              <a:buChar char="&gt;"/>
            </a:pPr>
            <a:r>
              <a:rPr lang="en-GB" sz="2200" dirty="0">
                <a:latin typeface="Arial" charset="0"/>
              </a:rPr>
              <a:t>main motivation: support informed decision-making in science and </a:t>
            </a:r>
            <a:r>
              <a:rPr lang="en-GB" sz="2200" dirty="0" smtClean="0">
                <a:latin typeface="Arial" charset="0"/>
              </a:rPr>
              <a:t>technology related fields in policy-making</a:t>
            </a:r>
            <a:endParaRPr lang="en-GB" sz="2200" dirty="0">
              <a:latin typeface="Arial" charset="0"/>
            </a:endParaRPr>
          </a:p>
          <a:p>
            <a:pPr>
              <a:spcBef>
                <a:spcPct val="40000"/>
              </a:spcBef>
              <a:buSzPct val="70000"/>
              <a:buFont typeface="TheSansPlain" pitchFamily="18" charset="0"/>
              <a:buChar char="&gt;"/>
            </a:pPr>
            <a:r>
              <a:rPr lang="en-GB" sz="2200" dirty="0" smtClean="0">
                <a:latin typeface="Arial" charset="0"/>
              </a:rPr>
              <a:t>objectives </a:t>
            </a:r>
            <a:r>
              <a:rPr lang="en-GB" sz="2200" dirty="0">
                <a:latin typeface="Arial" charset="0"/>
              </a:rPr>
              <a:t>of TA: </a:t>
            </a:r>
          </a:p>
          <a:p>
            <a:pPr lvl="1">
              <a:buSzPct val="70000"/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provide </a:t>
            </a:r>
            <a:r>
              <a:rPr lang="en-GB" sz="2200" b="1" dirty="0">
                <a:solidFill>
                  <a:schemeClr val="tx1"/>
                </a:solidFill>
                <a:latin typeface="Arial" charset="0"/>
              </a:rPr>
              <a:t>prospective knowledge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 about consequences of technologies</a:t>
            </a:r>
          </a:p>
          <a:p>
            <a:pPr lvl="1">
              <a:buSzPct val="70000"/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open up 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alternative action </a:t>
            </a:r>
            <a:r>
              <a:rPr lang="en-GB" sz="2200" b="1" dirty="0">
                <a:solidFill>
                  <a:schemeClr val="tx1"/>
                </a:solidFill>
                <a:latin typeface="Arial" charset="0"/>
              </a:rPr>
              <a:t>strategies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and options for decision-makers</a:t>
            </a:r>
            <a:endParaRPr lang="en-GB" sz="2200" dirty="0">
              <a:solidFill>
                <a:schemeClr val="tx1"/>
              </a:solidFill>
              <a:latin typeface="Arial" charset="0"/>
            </a:endParaRPr>
          </a:p>
          <a:p>
            <a:pPr lvl="1">
              <a:buSzPct val="70000"/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contribute to </a:t>
            </a:r>
            <a:r>
              <a:rPr lang="en-GB" sz="2200" b="1" dirty="0">
                <a:solidFill>
                  <a:schemeClr val="tx1"/>
                </a:solidFill>
                <a:latin typeface="Arial" charset="0"/>
              </a:rPr>
              <a:t>solving 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conflicts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 on technologies constructively</a:t>
            </a:r>
            <a:endParaRPr lang="en-GB" sz="2200" dirty="0">
              <a:solidFill>
                <a:schemeClr val="tx1"/>
              </a:solidFill>
              <a:latin typeface="Arial" charset="0"/>
            </a:endParaRPr>
          </a:p>
          <a:p>
            <a:pPr lvl="1">
              <a:buSzPct val="70000"/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help </a:t>
            </a:r>
            <a:r>
              <a:rPr lang="en-GB" sz="2200" b="1" dirty="0">
                <a:solidFill>
                  <a:schemeClr val="tx1"/>
                </a:solidFill>
                <a:latin typeface="Arial" charset="0"/>
              </a:rPr>
              <a:t>shaping technology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 for sustainable development</a:t>
            </a:r>
          </a:p>
          <a:p>
            <a:pPr lvl="1">
              <a:buSzPct val="70000"/>
            </a:pP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support and inform </a:t>
            </a: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public debate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 by participation and communication </a:t>
            </a:r>
            <a:endParaRPr lang="en-GB" sz="2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3743" y="1180284"/>
            <a:ext cx="7739303" cy="4505325"/>
            <a:chOff x="579" y="916"/>
            <a:chExt cx="5281" cy="2838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878" y="1677"/>
              <a:ext cx="498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endParaRPr lang="de-DE"/>
            </a:p>
          </p:txBody>
        </p:sp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467" y="2101"/>
              <a:ext cx="3269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endParaRPr lang="de-DE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790" y="1522"/>
              <a:ext cx="3767" cy="2232"/>
            </a:xfrm>
            <a:prstGeom prst="rect">
              <a:avLst/>
            </a:prstGeom>
            <a:solidFill>
              <a:srgbClr val="969696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1484" y="1615"/>
              <a:ext cx="2876" cy="2046"/>
            </a:xfrm>
            <a:prstGeom prst="rect">
              <a:avLst/>
            </a:prstGeom>
            <a:solidFill>
              <a:srgbClr val="DDDDDD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591" y="2638"/>
              <a:ext cx="794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algn="ctr">
                <a:spcBef>
                  <a:spcPts val="736"/>
                </a:spcBef>
              </a:pPr>
              <a:r>
                <a:rPr lang="nl-NL" sz="1300" dirty="0"/>
                <a:t>Methods toolbox</a:t>
              </a:r>
              <a:endParaRPr lang="de-DE" sz="1300" dirty="0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V="1">
              <a:off x="2078" y="1297"/>
              <a:ext cx="0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2277" y="2079"/>
              <a:ext cx="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4161" y="3195"/>
              <a:ext cx="750" cy="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algn="ctr"/>
              <a:r>
                <a:rPr lang="de-DE" sz="1300" dirty="0" err="1"/>
                <a:t>Outcome</a:t>
              </a:r>
              <a:endParaRPr lang="de-DE" sz="1300" dirty="0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H="1">
              <a:off x="3963" y="3382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3665" y="1615"/>
              <a:ext cx="768" cy="2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r>
                <a:rPr lang="nl-NL" sz="1300" dirty="0"/>
                <a:t>TA-project</a:t>
              </a:r>
              <a:endParaRPr lang="de-DE" sz="1300" dirty="0"/>
            </a:p>
          </p:txBody>
        </p:sp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>
              <a:off x="579" y="916"/>
              <a:ext cx="5157" cy="440"/>
            </a:xfrm>
            <a:prstGeom prst="rightArrow">
              <a:avLst>
                <a:gd name="adj1" fmla="val 69444"/>
                <a:gd name="adj2" fmla="val 1319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 anchor="ctr" anchorCtr="1"/>
            <a:lstStyle/>
            <a:p>
              <a:pPr algn="ctr"/>
              <a:r>
                <a:rPr lang="de-DE" sz="1300" dirty="0"/>
                <a:t>Situation (</a:t>
              </a:r>
              <a:r>
                <a:rPr lang="de-DE" sz="1300" dirty="0" err="1"/>
                <a:t>societal</a:t>
              </a:r>
              <a:r>
                <a:rPr lang="de-DE" sz="1300" dirty="0"/>
                <a:t>, </a:t>
              </a:r>
              <a:r>
                <a:rPr lang="de-DE" sz="1300" dirty="0" err="1"/>
                <a:t>political</a:t>
              </a:r>
              <a:r>
                <a:rPr lang="de-DE" sz="1300" dirty="0"/>
                <a:t>, </a:t>
              </a:r>
              <a:r>
                <a:rPr lang="de-DE" sz="1300" dirty="0" err="1"/>
                <a:t>scientific</a:t>
              </a:r>
              <a:r>
                <a:rPr lang="de-DE" sz="1300" dirty="0"/>
                <a:t>)</a:t>
              </a: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2575" y="1297"/>
              <a:ext cx="0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H="1" flipV="1">
              <a:off x="4736" y="1262"/>
              <a:ext cx="20" cy="19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2475" y="254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flipV="1">
              <a:off x="2277" y="1271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 flipV="1">
              <a:off x="2872" y="1271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3169" y="1297"/>
              <a:ext cx="0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V="1">
              <a:off x="3467" y="1271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 flipV="1">
              <a:off x="2674" y="301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4954" y="1894"/>
              <a:ext cx="157" cy="8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6794" tIns="45715" rIns="46794" bIns="45715">
              <a:spAutoFit/>
            </a:bodyPr>
            <a:lstStyle/>
            <a:p>
              <a:r>
                <a:rPr lang="de-DE" sz="1300" dirty="0"/>
                <a:t>I</a:t>
              </a:r>
            </a:p>
            <a:p>
              <a:r>
                <a:rPr lang="de-DE" sz="1300" dirty="0"/>
                <a:t>m</a:t>
              </a:r>
            </a:p>
            <a:p>
              <a:r>
                <a:rPr lang="de-DE" sz="1300" dirty="0"/>
                <a:t>p</a:t>
              </a:r>
            </a:p>
            <a:p>
              <a:r>
                <a:rPr lang="de-DE" sz="1300" dirty="0"/>
                <a:t>a</a:t>
              </a:r>
            </a:p>
            <a:p>
              <a:r>
                <a:rPr lang="de-DE" sz="1300" dirty="0"/>
                <a:t>c</a:t>
              </a:r>
            </a:p>
            <a:p>
              <a:r>
                <a:rPr lang="de-DE" sz="1300" dirty="0"/>
                <a:t>t</a:t>
              </a:r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790" y="1708"/>
              <a:ext cx="79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/>
              <a:r>
                <a:rPr lang="de-DE" sz="1300" dirty="0" err="1"/>
                <a:t>TA-institution</a:t>
              </a:r>
              <a:endParaRPr lang="de-DE" sz="1300" dirty="0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>
              <a:off x="1682" y="2917"/>
              <a:ext cx="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>
              <a:off x="1881" y="1894"/>
              <a:ext cx="1683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r>
                <a:rPr lang="de-DE" sz="1300" dirty="0"/>
                <a:t>Situation </a:t>
              </a:r>
              <a:r>
                <a:rPr lang="de-DE" sz="1300" dirty="0" err="1"/>
                <a:t>appreciation</a:t>
              </a:r>
              <a:endParaRPr lang="de-DE" sz="1300" dirty="0"/>
            </a:p>
          </p:txBody>
        </p:sp>
        <p:sp>
          <p:nvSpPr>
            <p:cNvPr id="59418" name="AutoShape 26"/>
            <p:cNvSpPr>
              <a:spLocks noChangeArrowheads="1"/>
            </p:cNvSpPr>
            <p:nvPr/>
          </p:nvSpPr>
          <p:spPr bwMode="auto">
            <a:xfrm flipV="1">
              <a:off x="3066" y="1894"/>
              <a:ext cx="897" cy="185"/>
            </a:xfrm>
            <a:prstGeom prst="homePlate">
              <a:avLst>
                <a:gd name="adj" fmla="val 92730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2078" y="2359"/>
              <a:ext cx="794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r>
                <a:rPr lang="de-DE" sz="1300" dirty="0"/>
                <a:t>Goal </a:t>
              </a:r>
              <a:r>
                <a:rPr lang="de-DE" sz="1300" dirty="0" err="1"/>
                <a:t>setting</a:t>
              </a:r>
              <a:endParaRPr lang="de-DE" sz="1300" dirty="0"/>
            </a:p>
          </p:txBody>
        </p:sp>
        <p:sp>
          <p:nvSpPr>
            <p:cNvPr id="59420" name="AutoShape 28"/>
            <p:cNvSpPr>
              <a:spLocks noChangeArrowheads="1"/>
            </p:cNvSpPr>
            <p:nvPr/>
          </p:nvSpPr>
          <p:spPr bwMode="auto">
            <a:xfrm flipV="1">
              <a:off x="2869" y="2359"/>
              <a:ext cx="1094" cy="186"/>
            </a:xfrm>
            <a:prstGeom prst="homePlate">
              <a:avLst>
                <a:gd name="adj" fmla="val 147043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1" name="Rectangle 29"/>
            <p:cNvSpPr>
              <a:spLocks noChangeArrowheads="1"/>
            </p:cNvSpPr>
            <p:nvPr/>
          </p:nvSpPr>
          <p:spPr bwMode="auto">
            <a:xfrm>
              <a:off x="2277" y="2824"/>
              <a:ext cx="892" cy="1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r>
                <a:rPr lang="de-DE" sz="1300" dirty="0"/>
                <a:t>Project </a:t>
              </a:r>
              <a:r>
                <a:rPr lang="de-DE" sz="1300" dirty="0" err="1"/>
                <a:t>design</a:t>
              </a:r>
              <a:endParaRPr lang="de-DE" sz="1300" dirty="0"/>
            </a:p>
          </p:txBody>
        </p:sp>
        <p:sp>
          <p:nvSpPr>
            <p:cNvPr id="59422" name="AutoShape 30"/>
            <p:cNvSpPr>
              <a:spLocks noChangeArrowheads="1"/>
            </p:cNvSpPr>
            <p:nvPr/>
          </p:nvSpPr>
          <p:spPr bwMode="auto">
            <a:xfrm flipV="1">
              <a:off x="3166" y="2824"/>
              <a:ext cx="797" cy="186"/>
            </a:xfrm>
            <a:prstGeom prst="homePlate">
              <a:avLst>
                <a:gd name="adj" fmla="val 92146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3" name="AutoShape 31"/>
            <p:cNvSpPr>
              <a:spLocks noChangeArrowheads="1"/>
            </p:cNvSpPr>
            <p:nvPr/>
          </p:nvSpPr>
          <p:spPr bwMode="auto">
            <a:xfrm>
              <a:off x="2575" y="3289"/>
              <a:ext cx="1388" cy="186"/>
            </a:xfrm>
            <a:prstGeom prst="homePlate">
              <a:avLst>
                <a:gd name="adj" fmla="val 965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r>
                <a:rPr lang="de-DE" sz="1300" dirty="0"/>
                <a:t>Project </a:t>
              </a:r>
              <a:r>
                <a:rPr lang="de-DE" sz="1300" dirty="0" err="1"/>
                <a:t>implementation</a:t>
              </a:r>
              <a:endParaRPr lang="de-DE" sz="1300" dirty="0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V="1">
              <a:off x="3963" y="1270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V="1">
              <a:off x="3169" y="2079"/>
              <a:ext cx="0" cy="2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 flipV="1">
              <a:off x="3368" y="2545"/>
              <a:ext cx="0" cy="2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 flipV="1">
              <a:off x="3566" y="3010"/>
              <a:ext cx="0" cy="2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>
              <a:off x="1385" y="2731"/>
              <a:ext cx="397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 flipH="1">
              <a:off x="1385" y="2917"/>
              <a:ext cx="397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 flipV="1">
              <a:off x="1385" y="2917"/>
              <a:ext cx="397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1" name="Line 39"/>
            <p:cNvSpPr>
              <a:spLocks noChangeShapeType="1"/>
            </p:cNvSpPr>
            <p:nvPr/>
          </p:nvSpPr>
          <p:spPr bwMode="auto">
            <a:xfrm>
              <a:off x="1385" y="2824"/>
              <a:ext cx="397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2" name="Line 40"/>
            <p:cNvSpPr>
              <a:spLocks noChangeShapeType="1"/>
            </p:cNvSpPr>
            <p:nvPr/>
          </p:nvSpPr>
          <p:spPr bwMode="auto">
            <a:xfrm flipH="1">
              <a:off x="1385" y="2917"/>
              <a:ext cx="397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433" name="Line 41"/>
            <p:cNvSpPr>
              <a:spLocks noChangeShapeType="1"/>
            </p:cNvSpPr>
            <p:nvPr/>
          </p:nvSpPr>
          <p:spPr bwMode="auto">
            <a:xfrm>
              <a:off x="1385" y="2638"/>
              <a:ext cx="397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605790" y="5920740"/>
            <a:ext cx="357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Source</a:t>
            </a:r>
            <a:r>
              <a:rPr lang="de-DE" dirty="0" smtClean="0"/>
              <a:t>: TAMI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697230" y="274320"/>
            <a:ext cx="518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TA as an </a:t>
            </a:r>
            <a:r>
              <a:rPr lang="de-DE" sz="2000" b="1" dirty="0" err="1" smtClean="0"/>
              <a:t>element</a:t>
            </a:r>
            <a:r>
              <a:rPr lang="de-DE" sz="2000" b="1" dirty="0" smtClean="0"/>
              <a:t> of </a:t>
            </a:r>
            <a:r>
              <a:rPr lang="de-DE" sz="2000" b="1" dirty="0" err="1" smtClean="0"/>
              <a:t>ongoing</a:t>
            </a:r>
            <a:r>
              <a:rPr lang="de-DE" sz="2000" b="1" dirty="0" smtClean="0"/>
              <a:t> technology </a:t>
            </a:r>
            <a:r>
              <a:rPr lang="de-DE" sz="2000" b="1" dirty="0" err="1" smtClean="0"/>
              <a:t>governance</a:t>
            </a:r>
            <a:r>
              <a:rPr lang="de-DE" sz="2000" b="1" dirty="0" smtClean="0"/>
              <a:t> at different </a:t>
            </a:r>
            <a:r>
              <a:rPr lang="de-DE" sz="2000" b="1" dirty="0" err="1" smtClean="0"/>
              <a:t>levels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Marie-Luise Ehls, Knut Böhle, Constanze Scherz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94360" y="537210"/>
            <a:ext cx="659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51510" y="525780"/>
            <a:ext cx="69951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sz="2400" b="1" dirty="0" smtClean="0"/>
              <a:t>Three branches of TA</a:t>
            </a:r>
            <a:endParaRPr lang="en-US" sz="2400" b="1" dirty="0" smtClean="0"/>
          </a:p>
          <a:p>
            <a:endParaRPr lang="en-US" i="1" dirty="0" smtClean="0"/>
          </a:p>
          <a:p>
            <a:endParaRPr lang="en-US" sz="2000" dirty="0" smtClean="0"/>
          </a:p>
          <a:p>
            <a:r>
              <a:rPr lang="en-US" sz="2000" b="1" dirty="0" smtClean="0"/>
              <a:t>Technology </a:t>
            </a:r>
            <a:r>
              <a:rPr lang="en-US" sz="2000" b="1" dirty="0" smtClean="0"/>
              <a:t>Assessment for policy advice </a:t>
            </a:r>
            <a:endParaRPr lang="de-DE" sz="2000" b="1" dirty="0" smtClean="0"/>
          </a:p>
          <a:p>
            <a:r>
              <a:rPr lang="en-US" sz="2000" dirty="0" smtClean="0"/>
              <a:t>Parliamentary TA (e.g. Office of Technology Assessment at the German Bundestag), Governmental TA – supporting political deliberation and decision-making</a:t>
            </a:r>
          </a:p>
          <a:p>
            <a:r>
              <a:rPr lang="en-US" sz="2000" dirty="0" smtClean="0"/>
              <a:t> </a:t>
            </a:r>
            <a:endParaRPr lang="de-DE" sz="2000" dirty="0" smtClean="0"/>
          </a:p>
          <a:p>
            <a:r>
              <a:rPr lang="en-US" sz="2000" b="1" dirty="0" smtClean="0"/>
              <a:t>Technology Assessment </a:t>
            </a:r>
            <a:r>
              <a:rPr lang="en-US" sz="2000" b="1" dirty="0" smtClean="0"/>
              <a:t>for </a:t>
            </a:r>
            <a:r>
              <a:rPr lang="en-US" sz="2000" b="1" dirty="0" smtClean="0"/>
              <a:t>public debate </a:t>
            </a:r>
            <a:endParaRPr lang="de-DE" sz="2000" b="1" dirty="0" smtClean="0"/>
          </a:p>
          <a:p>
            <a:r>
              <a:rPr lang="en-US" sz="2000" dirty="0" smtClean="0"/>
              <a:t>Participation of laypersons, citizens, stakeholders etc. - raising awareness, broadening perspectives …</a:t>
            </a:r>
          </a:p>
          <a:p>
            <a:r>
              <a:rPr lang="en-US" sz="2000" dirty="0" smtClean="0"/>
              <a:t> </a:t>
            </a:r>
            <a:endParaRPr lang="de-DE" sz="2000" dirty="0" smtClean="0"/>
          </a:p>
          <a:p>
            <a:r>
              <a:rPr lang="en-US" sz="2000" b="1" dirty="0" smtClean="0"/>
              <a:t>Technology Assessment </a:t>
            </a:r>
            <a:r>
              <a:rPr lang="en-US" sz="2000" b="1" dirty="0" smtClean="0"/>
              <a:t>accompanying R&amp;D</a:t>
            </a:r>
            <a:endParaRPr lang="de-DE" sz="2000" b="1" dirty="0" smtClean="0"/>
          </a:p>
          <a:p>
            <a:r>
              <a:rPr lang="de-DE" dirty="0" smtClean="0"/>
              <a:t>TA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shaping</a:t>
            </a:r>
            <a:r>
              <a:rPr lang="de-DE" dirty="0" smtClean="0"/>
              <a:t> technology“, TA „at </a:t>
            </a:r>
            <a:r>
              <a:rPr lang="de-DE" dirty="0" err="1" smtClean="0"/>
              <a:t>the</a:t>
            </a:r>
            <a:r>
              <a:rPr lang="de-DE" dirty="0" smtClean="0"/>
              <a:t> lab </a:t>
            </a:r>
            <a:r>
              <a:rPr lang="de-DE" dirty="0" err="1" smtClean="0"/>
              <a:t>floor</a:t>
            </a:r>
            <a:r>
              <a:rPr lang="de-DE" dirty="0" smtClean="0"/>
              <a:t>“ (</a:t>
            </a:r>
            <a:r>
              <a:rPr lang="de-DE" dirty="0" err="1" smtClean="0"/>
              <a:t>close</a:t>
            </a:r>
            <a:r>
              <a:rPr lang="de-DE" dirty="0" smtClean="0"/>
              <a:t> to </a:t>
            </a:r>
            <a:r>
              <a:rPr lang="de-DE" dirty="0" err="1" smtClean="0"/>
              <a:t>Value</a:t>
            </a:r>
            <a:r>
              <a:rPr lang="de-DE" dirty="0" smtClean="0"/>
              <a:t> Sensitive Design) – </a:t>
            </a:r>
            <a:r>
              <a:rPr lang="de-DE" dirty="0" err="1" smtClean="0"/>
              <a:t>enriching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design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 in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engineers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793355" cy="561975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and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in TA</a:t>
            </a:r>
            <a:endParaRPr lang="de-DE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530" y="1257301"/>
            <a:ext cx="7543800" cy="47548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200" dirty="0" err="1" smtClean="0"/>
              <a:t>shift/extension</a:t>
            </a:r>
            <a:r>
              <a:rPr lang="de-DE" sz="2200" dirty="0" smtClean="0"/>
              <a:t> </a:t>
            </a:r>
            <a:r>
              <a:rPr lang="de-DE" sz="2200" dirty="0" err="1" smtClean="0"/>
              <a:t>from</a:t>
            </a:r>
            <a:r>
              <a:rPr lang="de-DE" sz="2200" dirty="0" smtClean="0"/>
              <a:t> „technology“ to „</a:t>
            </a:r>
            <a:r>
              <a:rPr lang="de-DE" sz="2200" dirty="0" err="1" smtClean="0"/>
              <a:t>innovation</a:t>
            </a:r>
            <a:r>
              <a:rPr lang="de-DE" sz="2200" dirty="0" smtClean="0"/>
              <a:t>“ (</a:t>
            </a:r>
            <a:r>
              <a:rPr lang="de-DE" sz="2200" dirty="0" err="1" smtClean="0"/>
              <a:t>systems</a:t>
            </a:r>
            <a:r>
              <a:rPr lang="de-DE" sz="2200" dirty="0" smtClean="0"/>
              <a:t>)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smtClean="0"/>
              <a:t>TA </a:t>
            </a:r>
            <a:r>
              <a:rPr lang="de-DE" sz="2200" dirty="0" err="1" smtClean="0"/>
              <a:t>regarded</a:t>
            </a:r>
            <a:r>
              <a:rPr lang="de-DE" sz="2200" dirty="0" smtClean="0"/>
              <a:t> </a:t>
            </a:r>
            <a:r>
              <a:rPr lang="de-DE" sz="2200" dirty="0" err="1" smtClean="0"/>
              <a:t>part</a:t>
            </a:r>
            <a:r>
              <a:rPr lang="de-DE" sz="2200" dirty="0" smtClean="0"/>
              <a:t> of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overall</a:t>
            </a:r>
            <a:r>
              <a:rPr lang="de-DE" sz="2200" dirty="0" smtClean="0"/>
              <a:t> Technology </a:t>
            </a:r>
            <a:r>
              <a:rPr lang="de-DE" sz="2200" dirty="0" err="1" smtClean="0"/>
              <a:t>Governance</a:t>
            </a:r>
            <a:endParaRPr lang="de-DE" sz="2200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smtClean="0"/>
              <a:t>NEST (</a:t>
            </a:r>
            <a:r>
              <a:rPr lang="de-DE" sz="2200" dirty="0" err="1" smtClean="0"/>
              <a:t>new</a:t>
            </a:r>
            <a:r>
              <a:rPr lang="de-DE" sz="2200" dirty="0" smtClean="0"/>
              <a:t> and </a:t>
            </a:r>
            <a:r>
              <a:rPr lang="de-DE" sz="2200" dirty="0" err="1" smtClean="0"/>
              <a:t>emerging</a:t>
            </a:r>
            <a:r>
              <a:rPr lang="de-DE" sz="2200" dirty="0" smtClean="0"/>
              <a:t> </a:t>
            </a:r>
            <a:r>
              <a:rPr lang="de-DE" sz="2200" dirty="0" err="1" smtClean="0"/>
              <a:t>sciences</a:t>
            </a:r>
            <a:r>
              <a:rPr lang="de-DE" sz="2200" dirty="0" smtClean="0"/>
              <a:t> and </a:t>
            </a:r>
            <a:r>
              <a:rPr lang="de-DE" sz="2200" dirty="0" err="1" smtClean="0"/>
              <a:t>technologies</a:t>
            </a:r>
            <a:r>
              <a:rPr lang="de-DE" sz="2200" dirty="0" smtClean="0"/>
              <a:t>): </a:t>
            </a:r>
            <a:r>
              <a:rPr lang="de-DE" sz="2200" dirty="0" err="1" smtClean="0"/>
              <a:t>upstream</a:t>
            </a:r>
            <a:r>
              <a:rPr lang="de-DE" sz="2200" dirty="0" smtClean="0"/>
              <a:t> </a:t>
            </a:r>
            <a:r>
              <a:rPr lang="de-DE" sz="2200" dirty="0" err="1" smtClean="0"/>
              <a:t>engagement</a:t>
            </a:r>
            <a:r>
              <a:rPr lang="de-DE" sz="2200" dirty="0" smtClean="0"/>
              <a:t>, </a:t>
            </a:r>
            <a:r>
              <a:rPr lang="de-DE" sz="2200" dirty="0" err="1" smtClean="0"/>
              <a:t>vision</a:t>
            </a:r>
            <a:r>
              <a:rPr lang="de-DE" sz="2200" dirty="0" smtClean="0"/>
              <a:t> </a:t>
            </a:r>
            <a:r>
              <a:rPr lang="de-DE" sz="2200" dirty="0" err="1" smtClean="0"/>
              <a:t>assessment</a:t>
            </a:r>
            <a:endParaRPr lang="de-DE" sz="2200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smtClean="0"/>
              <a:t>TA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supporting</a:t>
            </a:r>
            <a:r>
              <a:rPr lang="de-DE" sz="2200" dirty="0" smtClean="0"/>
              <a:t> </a:t>
            </a:r>
            <a:r>
              <a:rPr lang="de-DE" sz="2200" dirty="0" err="1" smtClean="0"/>
              <a:t>Transition</a:t>
            </a:r>
            <a:r>
              <a:rPr lang="de-DE" sz="2200" dirty="0" smtClean="0"/>
              <a:t> Management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err="1" smtClean="0"/>
              <a:t>increasing</a:t>
            </a:r>
            <a:r>
              <a:rPr lang="de-DE" sz="2200" dirty="0" smtClean="0"/>
              <a:t> </a:t>
            </a:r>
            <a:r>
              <a:rPr lang="de-DE" sz="2200" dirty="0" err="1" smtClean="0"/>
              <a:t>consideration</a:t>
            </a:r>
            <a:r>
              <a:rPr lang="de-DE" sz="2200" dirty="0" smtClean="0"/>
              <a:t> of relations of TA and </a:t>
            </a:r>
            <a:r>
              <a:rPr lang="de-DE" sz="2200" dirty="0" err="1" smtClean="0"/>
              <a:t>ethics</a:t>
            </a:r>
            <a:r>
              <a:rPr lang="de-DE" sz="2200" dirty="0" smtClean="0"/>
              <a:t> (</a:t>
            </a:r>
            <a:r>
              <a:rPr lang="de-DE" sz="2200" dirty="0" err="1" smtClean="0"/>
              <a:t>ethicisation</a:t>
            </a:r>
            <a:r>
              <a:rPr lang="de-DE" sz="2200" dirty="0" smtClean="0"/>
              <a:t> of technology)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err="1" smtClean="0"/>
              <a:t>increasing</a:t>
            </a:r>
            <a:r>
              <a:rPr lang="de-DE" sz="2200" dirty="0" smtClean="0"/>
              <a:t> </a:t>
            </a:r>
            <a:r>
              <a:rPr lang="de-DE" sz="2200" dirty="0" err="1" smtClean="0"/>
              <a:t>exchange</a:t>
            </a:r>
            <a:r>
              <a:rPr lang="de-DE" sz="2200" dirty="0" smtClean="0"/>
              <a:t> 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TA, </a:t>
            </a:r>
            <a:r>
              <a:rPr lang="de-DE" sz="2200" dirty="0" err="1" smtClean="0"/>
              <a:t>ethics</a:t>
            </a:r>
            <a:r>
              <a:rPr lang="de-DE" sz="2200" dirty="0" smtClean="0"/>
              <a:t> and STS </a:t>
            </a:r>
            <a:r>
              <a:rPr lang="de-DE" sz="2200" dirty="0" err="1" smtClean="0"/>
              <a:t>community</a:t>
            </a:r>
            <a:r>
              <a:rPr lang="de-DE" sz="2200" dirty="0" smtClean="0"/>
              <a:t> (</a:t>
            </a:r>
            <a:r>
              <a:rPr lang="de-DE" sz="2200" dirty="0" err="1" smtClean="0"/>
              <a:t>anticipatory</a:t>
            </a:r>
            <a:r>
              <a:rPr lang="de-DE" sz="2200" dirty="0" smtClean="0"/>
              <a:t> </a:t>
            </a:r>
            <a:r>
              <a:rPr lang="de-DE" sz="2200" dirty="0" err="1" smtClean="0"/>
              <a:t>governance</a:t>
            </a:r>
            <a:r>
              <a:rPr lang="de-DE" sz="2200" dirty="0" smtClean="0"/>
              <a:t>, </a:t>
            </a:r>
            <a:r>
              <a:rPr lang="de-DE" sz="2200" dirty="0" err="1" smtClean="0"/>
              <a:t>NEST-ethics</a:t>
            </a:r>
            <a:r>
              <a:rPr lang="de-DE" sz="2200" dirty="0" smtClean="0"/>
              <a:t> …)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de-DE" sz="2200" dirty="0" err="1" smtClean="0"/>
              <a:t>some</a:t>
            </a:r>
            <a:r>
              <a:rPr lang="de-DE" sz="2200" dirty="0" smtClean="0"/>
              <a:t> </a:t>
            </a:r>
            <a:r>
              <a:rPr lang="de-DE" sz="2200" dirty="0" err="1" smtClean="0"/>
              <a:t>effort</a:t>
            </a:r>
            <a:r>
              <a:rPr lang="de-DE" sz="2200" dirty="0" smtClean="0"/>
              <a:t> </a:t>
            </a:r>
            <a:r>
              <a:rPr lang="de-DE" sz="2200" dirty="0" err="1" smtClean="0"/>
              <a:t>towards</a:t>
            </a:r>
            <a:r>
              <a:rPr lang="de-DE" sz="2200" dirty="0" smtClean="0"/>
              <a:t> a </a:t>
            </a:r>
            <a:r>
              <a:rPr lang="de-DE" sz="2200" dirty="0" err="1" smtClean="0"/>
              <a:t>theory</a:t>
            </a:r>
            <a:r>
              <a:rPr lang="de-DE" sz="2200" dirty="0" smtClean="0"/>
              <a:t> of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793355" cy="561975"/>
          </a:xfrm>
        </p:spPr>
        <p:txBody>
          <a:bodyPr/>
          <a:lstStyle/>
          <a:p>
            <a:pPr algn="l"/>
            <a:r>
              <a:rPr lang="de-DE" sz="2400" dirty="0" smtClean="0"/>
              <a:t>2.  </a:t>
            </a:r>
            <a:r>
              <a:rPr lang="de-DE" sz="2400" dirty="0" err="1" smtClean="0"/>
              <a:t>The</a:t>
            </a:r>
            <a:r>
              <a:rPr lang="de-DE" sz="2400" dirty="0" smtClean="0"/>
              <a:t> EEE </a:t>
            </a:r>
            <a:r>
              <a:rPr lang="de-DE" sz="2400" dirty="0" err="1" smtClean="0"/>
              <a:t>concept</a:t>
            </a:r>
            <a:r>
              <a:rPr lang="de-DE" sz="2400" dirty="0" smtClean="0"/>
              <a:t> of </a:t>
            </a:r>
            <a:r>
              <a:rPr lang="de-DE" sz="2400" dirty="0" err="1" smtClean="0"/>
              <a:t>Responsibility</a:t>
            </a:r>
            <a:endParaRPr lang="de-DE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530" y="1257301"/>
            <a:ext cx="7543800" cy="4754880"/>
          </a:xfrm>
        </p:spPr>
        <p:txBody>
          <a:bodyPr/>
          <a:lstStyle/>
          <a:p>
            <a:pPr>
              <a:buSzPct val="70000"/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debate on the responsibility of researchers and engineers since the 1950s and 1960s</a:t>
            </a:r>
            <a:endParaRPr lang="en-GB" sz="2200" dirty="0">
              <a:latin typeface="Arial" charset="0"/>
            </a:endParaRP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ethics of responsibility (Durbin, Jonas, Ladd, </a:t>
            </a:r>
            <a:r>
              <a:rPr lang="en-GB" sz="2200" dirty="0" err="1" smtClean="0">
                <a:latin typeface="Arial" charset="0"/>
              </a:rPr>
              <a:t>Lenk</a:t>
            </a:r>
            <a:r>
              <a:rPr lang="en-GB" sz="2200" dirty="0" smtClean="0">
                <a:latin typeface="Arial" charset="0"/>
              </a:rPr>
              <a:t> et al.)</a:t>
            </a: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commitments of engineering associations and research organisations to social and moral responsibility</a:t>
            </a:r>
            <a:endParaRPr lang="en-GB" sz="2200" dirty="0">
              <a:latin typeface="Arial" charset="0"/>
            </a:endParaRP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establishment of codes of conduct in many areas</a:t>
            </a:r>
            <a:endParaRPr lang="en-GB" sz="2200" dirty="0">
              <a:latin typeface="Arial" charset="0"/>
            </a:endParaRP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emphasis on responsibilities of individuals (e.g. whistle-blowing)</a:t>
            </a: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questions for the limits and restrictions of individual responsibility, role of institutional designs</a:t>
            </a:r>
          </a:p>
          <a:p>
            <a:pPr>
              <a:spcBef>
                <a:spcPts val="1200"/>
              </a:spcBef>
              <a:buSzPct val="70000"/>
              <a:buFont typeface="Arial" pitchFamily="34" charset="0"/>
              <a:buChar char="•"/>
            </a:pPr>
            <a:r>
              <a:rPr lang="en-GB" sz="2200" dirty="0" smtClean="0">
                <a:latin typeface="Arial" charset="0"/>
              </a:rPr>
              <a:t>some relations with CTA/Value Sensitive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7848600" cy="4230688"/>
          </a:xfrm>
        </p:spPr>
        <p:txBody>
          <a:bodyPr lIns="91440" tIns="45720" rIns="91440" bIns="45720"/>
          <a:lstStyle/>
          <a:p>
            <a:pPr>
              <a:buFontTx/>
              <a:buNone/>
            </a:pPr>
            <a:r>
              <a:rPr lang="de-DE" sz="2400" b="1" dirty="0" smtClean="0"/>
              <a:t>	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hope</a:t>
            </a:r>
            <a:r>
              <a:rPr lang="de-DE" sz="2400" b="1" dirty="0" smtClean="0"/>
              <a:t>: </a:t>
            </a:r>
            <a:r>
              <a:rPr lang="de-DE" sz="2400" b="1" dirty="0" err="1" smtClean="0"/>
              <a:t>shaping</a:t>
            </a:r>
            <a:r>
              <a:rPr lang="de-DE" sz="2400" b="1" dirty="0" smtClean="0"/>
              <a:t> technology and </a:t>
            </a:r>
            <a:r>
              <a:rPr lang="de-DE" sz="2400" b="1" dirty="0" err="1" smtClean="0"/>
              <a:t>innovation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ethical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reflection</a:t>
            </a:r>
            <a:r>
              <a:rPr lang="de-DE" sz="2400" b="1" dirty="0" smtClean="0"/>
              <a:t> and </a:t>
            </a:r>
            <a:r>
              <a:rPr lang="de-DE" sz="2400" b="1" dirty="0" err="1" smtClean="0"/>
              <a:t>responsibility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assignments</a:t>
            </a:r>
            <a:endParaRPr lang="de-DE" sz="2400" b="1" dirty="0" smtClean="0"/>
          </a:p>
          <a:p>
            <a:endParaRPr lang="de-DE" dirty="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98513" y="2038350"/>
            <a:ext cx="285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/>
              <a:t>Ideas</a:t>
            </a:r>
            <a:r>
              <a:rPr lang="de-DE" sz="2000" dirty="0" smtClean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 smtClean="0"/>
              <a:t>technology-based</a:t>
            </a:r>
            <a:r>
              <a:rPr lang="de-DE" sz="2000" dirty="0" smtClean="0"/>
              <a:t> </a:t>
            </a:r>
            <a:r>
              <a:rPr lang="de-DE" sz="2000" dirty="0" err="1" smtClean="0"/>
              <a:t>innovation</a:t>
            </a:r>
            <a:r>
              <a:rPr lang="de-DE" sz="2000" dirty="0" smtClean="0"/>
              <a:t>, </a:t>
            </a:r>
            <a:endParaRPr lang="de-DE" sz="2000" dirty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305175" y="3165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/>
              <a:t>Scientific</a:t>
            </a:r>
            <a:r>
              <a:rPr lang="de-DE" sz="2000" dirty="0"/>
              <a:t> Agenda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800350" y="2736850"/>
            <a:ext cx="6286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402580" y="4584700"/>
            <a:ext cx="32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/>
              <a:t>Responsibility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reflection</a:t>
            </a:r>
            <a:endParaRPr lang="de-DE" sz="2000" dirty="0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2076450" y="4584700"/>
            <a:ext cx="215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Results and new options</a:t>
            </a:r>
          </a:p>
        </p:txBody>
      </p:sp>
      <p:sp>
        <p:nvSpPr>
          <p:cNvPr id="11272" name="Line 15"/>
          <p:cNvSpPr>
            <a:spLocks noChangeShapeType="1"/>
          </p:cNvSpPr>
          <p:nvPr/>
        </p:nvSpPr>
        <p:spPr bwMode="auto">
          <a:xfrm flipH="1" flipV="1">
            <a:off x="4071938" y="4865688"/>
            <a:ext cx="1257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2781300" y="2603500"/>
            <a:ext cx="15906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>
            <a:off x="4552950" y="3575050"/>
            <a:ext cx="1885950" cy="942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 flipV="1">
            <a:off x="2867025" y="3584575"/>
            <a:ext cx="1362075" cy="1019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6715125" y="2436813"/>
            <a:ext cx="217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New Products</a:t>
            </a:r>
          </a:p>
        </p:txBody>
      </p:sp>
      <p:sp>
        <p:nvSpPr>
          <p:cNvPr id="11277" name="Line 21"/>
          <p:cNvSpPr>
            <a:spLocks noChangeShapeType="1"/>
          </p:cNvSpPr>
          <p:nvPr/>
        </p:nvSpPr>
        <p:spPr bwMode="auto">
          <a:xfrm flipV="1">
            <a:off x="5357813" y="2651125"/>
            <a:ext cx="13573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6786563" y="3436938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Modified Products</a:t>
            </a:r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5214938" y="3508375"/>
            <a:ext cx="1571625" cy="214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662940"/>
            <a:ext cx="8356600" cy="5429885"/>
          </a:xfrm>
        </p:spPr>
        <p:txBody>
          <a:bodyPr/>
          <a:lstStyle/>
          <a:p>
            <a:pPr>
              <a:buNone/>
            </a:pPr>
            <a:r>
              <a:rPr lang="en-GB" sz="2200" b="1" dirty="0" smtClean="0"/>
              <a:t>Severe criticisms</a:t>
            </a:r>
            <a:r>
              <a:rPr lang="en-GB" sz="2200" dirty="0" smtClean="0"/>
              <a:t> against the notion of responsibility state </a:t>
            </a:r>
            <a:endParaRPr lang="de-DE" sz="2200" dirty="0" smtClean="0"/>
          </a:p>
          <a:p>
            <a:pPr lvl="0">
              <a:spcBef>
                <a:spcPts val="1800"/>
              </a:spcBef>
            </a:pPr>
            <a:r>
              <a:rPr lang="en-GB" sz="2200" dirty="0" smtClean="0"/>
              <a:t>that responsibility would be an empty phrase without relations to concrete action, </a:t>
            </a:r>
            <a:endParaRPr lang="de-DE" sz="2200" dirty="0" smtClean="0"/>
          </a:p>
          <a:p>
            <a:pPr lvl="0"/>
            <a:r>
              <a:rPr lang="en-GB" sz="2200" dirty="0" smtClean="0"/>
              <a:t>that it would merely show the character of an appeal, exhausting itself in political </a:t>
            </a:r>
            <a:r>
              <a:rPr lang="en-GB" sz="2200" dirty="0" err="1" smtClean="0"/>
              <a:t>rhetorics</a:t>
            </a:r>
            <a:r>
              <a:rPr lang="en-GB" sz="2200" dirty="0" smtClean="0"/>
              <a:t> </a:t>
            </a:r>
            <a:endParaRPr lang="de-DE" sz="2200" dirty="0" smtClean="0"/>
          </a:p>
          <a:p>
            <a:pPr lvl="0"/>
            <a:r>
              <a:rPr lang="en-GB" sz="2200" dirty="0" smtClean="0"/>
              <a:t>that its usage only would lead to moralisation of conflicts instead of contributing to problem-solving, </a:t>
            </a:r>
            <a:endParaRPr lang="de-DE" sz="2200" dirty="0" smtClean="0"/>
          </a:p>
          <a:p>
            <a:pPr lvl="0"/>
            <a:r>
              <a:rPr lang="en-GB" sz="2200" dirty="0" smtClean="0"/>
              <a:t>that the subject of responsibility – future developments and impacts of science and technology – simply not exists because of high uncertainties involved, and, finally, </a:t>
            </a:r>
            <a:endParaRPr lang="de-DE" sz="2200" dirty="0" smtClean="0"/>
          </a:p>
          <a:p>
            <a:pPr lvl="0"/>
            <a:r>
              <a:rPr lang="en-GB" sz="2200" dirty="0" smtClean="0"/>
              <a:t>that an effect of “thinning” responsibility could be observed in fields with many actors resulting in a situation that nobody would feel “really” responsible</a:t>
            </a:r>
            <a:endParaRPr lang="de-DE" sz="2200" dirty="0" smtClean="0"/>
          </a:p>
          <a:p>
            <a:pPr>
              <a:buFont typeface="Wingdings"/>
              <a:buChar char="à"/>
            </a:pPr>
            <a:r>
              <a:rPr lang="de-DE" dirty="0" err="1" smtClean="0">
                <a:sym typeface="Wingdings" pitchFamily="2" charset="2"/>
              </a:rPr>
              <a:t>clarification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needed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beyond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rhetoric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well-feeling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1737</Words>
  <Application>Microsoft Office PowerPoint</Application>
  <PresentationFormat>Bildschirmpräsentation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KIT_master_ppt2003_de</vt:lpstr>
      <vt:lpstr> The EEE concept of responsibility – ethical, empirical and epistemological constituents</vt:lpstr>
      <vt:lpstr>Folie 2</vt:lpstr>
      <vt:lpstr>1.  Technology Assessment (TA)</vt:lpstr>
      <vt:lpstr>Folie 4</vt:lpstr>
      <vt:lpstr>Folie 5</vt:lpstr>
      <vt:lpstr>Recent and Current developments in TA</vt:lpstr>
      <vt:lpstr>2.  The EEE concept of Responsibility</vt:lpstr>
      <vt:lpstr>Folie 8</vt:lpstr>
      <vt:lpstr>Folie 9</vt:lpstr>
      <vt:lpstr>Folie 10</vt:lpstr>
      <vt:lpstr>Folie 11</vt:lpstr>
      <vt:lpstr>Folie 12</vt:lpstr>
      <vt:lpstr>Folie 13</vt:lpstr>
      <vt:lpstr>Constitutive dimensions of responsibility</vt:lpstr>
      <vt:lpstr>Empirical dimension</vt:lpstr>
      <vt:lpstr>Ethical dimension</vt:lpstr>
      <vt:lpstr>Epistemological dimension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Company>Forschungszentrum Karlsruhe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Ehls</dc:creator>
  <cp:lastModifiedBy>Armin Grunwald</cp:lastModifiedBy>
  <cp:revision>146</cp:revision>
  <dcterms:created xsi:type="dcterms:W3CDTF">2009-11-10T12:33:46Z</dcterms:created>
  <dcterms:modified xsi:type="dcterms:W3CDTF">2013-04-23T08:45:26Z</dcterms:modified>
</cp:coreProperties>
</file>